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6" r:id="rId2"/>
  </p:sldIdLst>
  <p:sldSz cx="32918400" cy="21945600"/>
  <p:notesSz cx="7004050" cy="9290050"/>
  <p:defaultTextStyle>
    <a:defPPr>
      <a:defRPr lang="en-US"/>
    </a:defPPr>
    <a:lvl1pPr marL="0" algn="l" defTabSz="2350606" rtl="0" eaLnBrk="1" latinLnBrk="0" hangingPunct="1">
      <a:defRPr sz="4600" kern="1200">
        <a:solidFill>
          <a:schemeClr val="tx1"/>
        </a:solidFill>
        <a:latin typeface="+mn-lt"/>
        <a:ea typeface="+mn-ea"/>
        <a:cs typeface="+mn-cs"/>
      </a:defRPr>
    </a:lvl1pPr>
    <a:lvl2pPr marL="1175304" algn="l" defTabSz="2350606" rtl="0" eaLnBrk="1" latinLnBrk="0" hangingPunct="1">
      <a:defRPr sz="4600" kern="1200">
        <a:solidFill>
          <a:schemeClr val="tx1"/>
        </a:solidFill>
        <a:latin typeface="+mn-lt"/>
        <a:ea typeface="+mn-ea"/>
        <a:cs typeface="+mn-cs"/>
      </a:defRPr>
    </a:lvl2pPr>
    <a:lvl3pPr marL="2350606" algn="l" defTabSz="2350606" rtl="0" eaLnBrk="1" latinLnBrk="0" hangingPunct="1">
      <a:defRPr sz="4600" kern="1200">
        <a:solidFill>
          <a:schemeClr val="tx1"/>
        </a:solidFill>
        <a:latin typeface="+mn-lt"/>
        <a:ea typeface="+mn-ea"/>
        <a:cs typeface="+mn-cs"/>
      </a:defRPr>
    </a:lvl3pPr>
    <a:lvl4pPr marL="3525911" algn="l" defTabSz="2350606" rtl="0" eaLnBrk="1" latinLnBrk="0" hangingPunct="1">
      <a:defRPr sz="4600" kern="1200">
        <a:solidFill>
          <a:schemeClr val="tx1"/>
        </a:solidFill>
        <a:latin typeface="+mn-lt"/>
        <a:ea typeface="+mn-ea"/>
        <a:cs typeface="+mn-cs"/>
      </a:defRPr>
    </a:lvl4pPr>
    <a:lvl5pPr marL="4701214" algn="l" defTabSz="2350606" rtl="0" eaLnBrk="1" latinLnBrk="0" hangingPunct="1">
      <a:defRPr sz="4600" kern="1200">
        <a:solidFill>
          <a:schemeClr val="tx1"/>
        </a:solidFill>
        <a:latin typeface="+mn-lt"/>
        <a:ea typeface="+mn-ea"/>
        <a:cs typeface="+mn-cs"/>
      </a:defRPr>
    </a:lvl5pPr>
    <a:lvl6pPr marL="5876517" algn="l" defTabSz="2350606" rtl="0" eaLnBrk="1" latinLnBrk="0" hangingPunct="1">
      <a:defRPr sz="4600" kern="1200">
        <a:solidFill>
          <a:schemeClr val="tx1"/>
        </a:solidFill>
        <a:latin typeface="+mn-lt"/>
        <a:ea typeface="+mn-ea"/>
        <a:cs typeface="+mn-cs"/>
      </a:defRPr>
    </a:lvl6pPr>
    <a:lvl7pPr marL="7051819" algn="l" defTabSz="2350606" rtl="0" eaLnBrk="1" latinLnBrk="0" hangingPunct="1">
      <a:defRPr sz="4600" kern="1200">
        <a:solidFill>
          <a:schemeClr val="tx1"/>
        </a:solidFill>
        <a:latin typeface="+mn-lt"/>
        <a:ea typeface="+mn-ea"/>
        <a:cs typeface="+mn-cs"/>
      </a:defRPr>
    </a:lvl7pPr>
    <a:lvl8pPr marL="8227124" algn="l" defTabSz="2350606" rtl="0" eaLnBrk="1" latinLnBrk="0" hangingPunct="1">
      <a:defRPr sz="4600" kern="1200">
        <a:solidFill>
          <a:schemeClr val="tx1"/>
        </a:solidFill>
        <a:latin typeface="+mn-lt"/>
        <a:ea typeface="+mn-ea"/>
        <a:cs typeface="+mn-cs"/>
      </a:defRPr>
    </a:lvl8pPr>
    <a:lvl9pPr marL="9402428" algn="l" defTabSz="2350606" rtl="0" eaLnBrk="1" latinLnBrk="0" hangingPunct="1">
      <a:defRPr sz="4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p15:clr>
            <a:srgbClr val="A4A3A4"/>
          </p15:clr>
        </p15:guide>
        <p15:guide id="2" pos="10368">
          <p15:clr>
            <a:srgbClr val="A4A3A4"/>
          </p15:clr>
        </p15:guide>
      </p15:sldGuideLst>
    </p:ext>
    <p:ext uri="{2D200454-40CA-4A62-9FC3-DE9A4176ACB9}">
      <p15:notesGuideLst xmlns:p15="http://schemas.microsoft.com/office/powerpoint/2012/main">
        <p15:guide id="1" orient="horz" pos="2926">
          <p15:clr>
            <a:srgbClr val="A4A3A4"/>
          </p15:clr>
        </p15:guide>
        <p15:guide id="2" pos="220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60" autoAdjust="0"/>
    <p:restoredTop sz="94676" autoAdjust="0"/>
  </p:normalViewPr>
  <p:slideViewPr>
    <p:cSldViewPr>
      <p:cViewPr varScale="1">
        <p:scale>
          <a:sx n="20" d="100"/>
          <a:sy n="20" d="100"/>
        </p:scale>
        <p:origin x="772" y="92"/>
      </p:cViewPr>
      <p:guideLst>
        <p:guide orient="horz" pos="6912"/>
        <p:guide pos="10368"/>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9" d="100"/>
          <a:sy n="69" d="100"/>
        </p:scale>
        <p:origin x="-3270" y="-90"/>
      </p:cViewPr>
      <p:guideLst>
        <p:guide orient="horz" pos="2926"/>
        <p:guide pos="2206"/>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3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67163" y="0"/>
            <a:ext cx="3035300" cy="465138"/>
          </a:xfrm>
          <a:prstGeom prst="rect">
            <a:avLst/>
          </a:prstGeom>
        </p:spPr>
        <p:txBody>
          <a:bodyPr vert="horz" lIns="91440" tIns="45720" rIns="91440" bIns="45720" rtlCol="0"/>
          <a:lstStyle>
            <a:lvl1pPr algn="r">
              <a:defRPr sz="1200"/>
            </a:lvl1pPr>
          </a:lstStyle>
          <a:p>
            <a:fld id="{FF66CDD7-09B6-4BB3-9069-2B95837CCCB2}" type="datetimeFigureOut">
              <a:rPr lang="en-US" smtClean="0"/>
              <a:t>7/23/2018</a:t>
            </a:fld>
            <a:endParaRPr lang="en-US"/>
          </a:p>
        </p:txBody>
      </p:sp>
      <p:sp>
        <p:nvSpPr>
          <p:cNvPr id="4" name="Footer Placeholder 3"/>
          <p:cNvSpPr>
            <a:spLocks noGrp="1"/>
          </p:cNvSpPr>
          <p:nvPr>
            <p:ph type="ftr" sz="quarter" idx="2"/>
          </p:nvPr>
        </p:nvSpPr>
        <p:spPr>
          <a:xfrm>
            <a:off x="0" y="8823325"/>
            <a:ext cx="30353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67163" y="8823325"/>
            <a:ext cx="3035300" cy="465138"/>
          </a:xfrm>
          <a:prstGeom prst="rect">
            <a:avLst/>
          </a:prstGeom>
        </p:spPr>
        <p:txBody>
          <a:bodyPr vert="horz" lIns="91440" tIns="45720" rIns="91440" bIns="45720" rtlCol="0" anchor="b"/>
          <a:lstStyle>
            <a:lvl1pPr algn="r">
              <a:defRPr sz="1200"/>
            </a:lvl1pPr>
          </a:lstStyle>
          <a:p>
            <a:fld id="{0479BA33-46DD-4DE6-9BEC-D9D96B7B704D}" type="slidenum">
              <a:rPr lang="en-US" smtClean="0"/>
              <a:t>‹#›</a:t>
            </a:fld>
            <a:endParaRPr lang="en-US"/>
          </a:p>
        </p:txBody>
      </p:sp>
    </p:spTree>
    <p:extLst>
      <p:ext uri="{BB962C8B-B14F-4D97-AF65-F5344CB8AC3E}">
        <p14:creationId xmlns:p14="http://schemas.microsoft.com/office/powerpoint/2010/main" val="78674035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32369760" y="0"/>
            <a:ext cx="548640" cy="219456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8971" tIns="24486" rIns="48971" bIns="24486" rtlCol="0" anchor="ctr"/>
          <a:lstStyle/>
          <a:p>
            <a:pPr algn="ctr"/>
            <a:endParaRPr lang="en-US" dirty="0"/>
          </a:p>
        </p:txBody>
      </p:sp>
      <p:sp>
        <p:nvSpPr>
          <p:cNvPr id="16" name="Rectangle 15"/>
          <p:cNvSpPr/>
          <p:nvPr userDrawn="1"/>
        </p:nvSpPr>
        <p:spPr>
          <a:xfrm>
            <a:off x="-2" y="0"/>
            <a:ext cx="548640" cy="219456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8971" tIns="24486" rIns="48971" bIns="24486" rtlCol="0" anchor="ctr"/>
          <a:lstStyle/>
          <a:p>
            <a:pPr algn="ctr"/>
            <a:endParaRPr lang="en-US" dirty="0"/>
          </a:p>
        </p:txBody>
      </p:sp>
      <p:sp>
        <p:nvSpPr>
          <p:cNvPr id="17" name="Rectangle 16"/>
          <p:cNvSpPr/>
          <p:nvPr userDrawn="1"/>
        </p:nvSpPr>
        <p:spPr>
          <a:xfrm>
            <a:off x="0" y="0"/>
            <a:ext cx="32918400" cy="2743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8971" tIns="24486" rIns="48971" bIns="24486" rtlCol="0" anchor="ctr"/>
          <a:lstStyle/>
          <a:p>
            <a:pPr algn="ctr"/>
            <a:endParaRPr lang="en-US" dirty="0"/>
          </a:p>
        </p:txBody>
      </p:sp>
      <p:sp>
        <p:nvSpPr>
          <p:cNvPr id="18" name="Rectangle 17"/>
          <p:cNvSpPr/>
          <p:nvPr userDrawn="1"/>
        </p:nvSpPr>
        <p:spPr>
          <a:xfrm>
            <a:off x="0" y="19202400"/>
            <a:ext cx="32918400" cy="2743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8971" tIns="24486" rIns="48971" bIns="24486" rtlCol="0" anchor="ctr"/>
          <a:lstStyle/>
          <a:p>
            <a:pPr algn="ctr"/>
            <a:endParaRPr lang="en-US" dirty="0"/>
          </a:p>
        </p:txBody>
      </p:sp>
      <p:sp>
        <p:nvSpPr>
          <p:cNvPr id="11" name="Instructions"/>
          <p:cNvSpPr/>
          <p:nvPr userDrawn="1"/>
        </p:nvSpPr>
        <p:spPr>
          <a:xfrm>
            <a:off x="-7680960" y="0"/>
            <a:ext cx="7132320" cy="21945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2428" tIns="122428" rIns="122428" bIns="122428"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1286"/>
              </a:spcAft>
            </a:pPr>
            <a:r>
              <a:rPr lang="en-US" sz="4700" dirty="0">
                <a:solidFill>
                  <a:srgbClr val="7F7F7F"/>
                </a:solidFill>
                <a:latin typeface="Calibri" pitchFamily="34" charset="0"/>
                <a:cs typeface="Calibri" panose="020F0502020204030204" pitchFamily="34" charset="0"/>
              </a:rPr>
              <a:t>Poster Print Size:</a:t>
            </a:r>
            <a:endParaRPr sz="4700" dirty="0">
              <a:solidFill>
                <a:srgbClr val="7F7F7F"/>
              </a:solidFill>
              <a:latin typeface="Calibri" pitchFamily="34" charset="0"/>
              <a:cs typeface="Calibri" panose="020F0502020204030204" pitchFamily="34" charset="0"/>
            </a:endParaRPr>
          </a:p>
          <a:p>
            <a:pPr lvl="0">
              <a:spcBef>
                <a:spcPts val="0"/>
              </a:spcBef>
              <a:spcAft>
                <a:spcPts val="1286"/>
              </a:spcAft>
            </a:pPr>
            <a:r>
              <a:rPr lang="en-US" sz="3300" dirty="0">
                <a:solidFill>
                  <a:srgbClr val="7F7F7F"/>
                </a:solidFill>
                <a:latin typeface="Calibri" pitchFamily="34" charset="0"/>
                <a:cs typeface="Calibri" panose="020F0502020204030204" pitchFamily="34" charset="0"/>
              </a:rPr>
              <a:t>This poster template is 24” high by 36” wide. It can be used to print any poster with a 2:3 aspect ratio including 36x54 and 48x72.</a:t>
            </a:r>
          </a:p>
          <a:p>
            <a:pPr lvl="0">
              <a:spcBef>
                <a:spcPts val="0"/>
              </a:spcBef>
              <a:spcAft>
                <a:spcPts val="1286"/>
              </a:spcAft>
            </a:pPr>
            <a:r>
              <a:rPr lang="en-US" sz="4700" dirty="0">
                <a:solidFill>
                  <a:srgbClr val="7F7F7F"/>
                </a:solidFill>
                <a:latin typeface="Calibri" pitchFamily="34" charset="0"/>
                <a:cs typeface="Calibri" panose="020F0502020204030204" pitchFamily="34" charset="0"/>
              </a:rPr>
              <a:t>Placeholders</a:t>
            </a:r>
            <a:r>
              <a:rPr sz="4700" dirty="0">
                <a:solidFill>
                  <a:srgbClr val="7F7F7F"/>
                </a:solidFill>
                <a:latin typeface="Calibri" pitchFamily="34" charset="0"/>
                <a:cs typeface="Calibri" panose="020F0502020204030204" pitchFamily="34" charset="0"/>
              </a:rPr>
              <a:t>:</a:t>
            </a:r>
          </a:p>
          <a:p>
            <a:pPr lvl="0">
              <a:spcBef>
                <a:spcPts val="0"/>
              </a:spcBef>
              <a:spcAft>
                <a:spcPts val="1286"/>
              </a:spcAft>
            </a:pPr>
            <a:r>
              <a:rPr sz="3300" dirty="0">
                <a:solidFill>
                  <a:srgbClr val="7F7F7F"/>
                </a:solidFill>
                <a:latin typeface="Calibri" pitchFamily="34" charset="0"/>
                <a:cs typeface="Calibri" panose="020F0502020204030204" pitchFamily="34" charset="0"/>
              </a:rPr>
              <a:t>The </a:t>
            </a:r>
            <a:r>
              <a:rPr lang="en-US" sz="3300" dirty="0">
                <a:solidFill>
                  <a:srgbClr val="7F7F7F"/>
                </a:solidFill>
                <a:latin typeface="Calibri" pitchFamily="34" charset="0"/>
                <a:cs typeface="Calibri" panose="020F0502020204030204" pitchFamily="34" charset="0"/>
              </a:rPr>
              <a:t>various elements included</a:t>
            </a:r>
            <a:r>
              <a:rPr sz="3300" dirty="0">
                <a:solidFill>
                  <a:srgbClr val="7F7F7F"/>
                </a:solidFill>
                <a:latin typeface="Calibri" pitchFamily="34" charset="0"/>
                <a:cs typeface="Calibri" panose="020F0502020204030204" pitchFamily="34" charset="0"/>
              </a:rPr>
              <a:t> in this </a:t>
            </a:r>
            <a:r>
              <a:rPr lang="en-US" sz="3300" dirty="0">
                <a:solidFill>
                  <a:srgbClr val="7F7F7F"/>
                </a:solidFill>
                <a:latin typeface="Calibri" pitchFamily="34" charset="0"/>
                <a:cs typeface="Calibri" panose="020F0502020204030204" pitchFamily="34" charset="0"/>
              </a:rPr>
              <a:t>poster are ones</a:t>
            </a:r>
            <a:r>
              <a:rPr lang="en-US" sz="3300" baseline="0" dirty="0">
                <a:solidFill>
                  <a:srgbClr val="7F7F7F"/>
                </a:solidFill>
                <a:latin typeface="Calibri" pitchFamily="34" charset="0"/>
                <a:cs typeface="Calibri" panose="020F0502020204030204" pitchFamily="34" charset="0"/>
              </a:rPr>
              <a:t> we often see in medical, research, and scientific posters.</a:t>
            </a:r>
            <a:r>
              <a:rPr sz="3300" dirty="0">
                <a:solidFill>
                  <a:srgbClr val="7F7F7F"/>
                </a:solidFill>
                <a:latin typeface="Calibri" pitchFamily="34" charset="0"/>
                <a:cs typeface="Calibri" panose="020F0502020204030204" pitchFamily="34" charset="0"/>
              </a:rPr>
              <a:t> </a:t>
            </a:r>
            <a:r>
              <a:rPr lang="en-US" sz="3300" dirty="0">
                <a:solidFill>
                  <a:srgbClr val="7F7F7F"/>
                </a:solidFill>
                <a:latin typeface="Calibri" pitchFamily="34" charset="0"/>
                <a:cs typeface="Calibri" panose="020F0502020204030204" pitchFamily="34" charset="0"/>
              </a:rPr>
              <a:t>Feel</a:t>
            </a:r>
            <a:r>
              <a:rPr lang="en-US" sz="3300" baseline="0" dirty="0">
                <a:solidFill>
                  <a:srgbClr val="7F7F7F"/>
                </a:solidFill>
                <a:latin typeface="Calibri" pitchFamily="34" charset="0"/>
                <a:cs typeface="Calibri" panose="020F0502020204030204" pitchFamily="34" charset="0"/>
              </a:rPr>
              <a:t> free to edit, move,  add, and delete items, or change the layout to suit your needs. Always check with your conference organizer for specific requirements.</a:t>
            </a:r>
          </a:p>
          <a:p>
            <a:pPr lvl="0">
              <a:spcBef>
                <a:spcPts val="0"/>
              </a:spcBef>
              <a:spcAft>
                <a:spcPts val="1286"/>
              </a:spcAft>
            </a:pPr>
            <a:r>
              <a:rPr lang="en-US" sz="4700" dirty="0">
                <a:solidFill>
                  <a:srgbClr val="7F7F7F"/>
                </a:solidFill>
                <a:latin typeface="Calibri" pitchFamily="34" charset="0"/>
                <a:cs typeface="Calibri" panose="020F0502020204030204" pitchFamily="34" charset="0"/>
              </a:rPr>
              <a:t>Image</a:t>
            </a:r>
            <a:r>
              <a:rPr lang="en-US" sz="4700" baseline="0" dirty="0">
                <a:solidFill>
                  <a:srgbClr val="7F7F7F"/>
                </a:solidFill>
                <a:latin typeface="Calibri" pitchFamily="34" charset="0"/>
                <a:cs typeface="Calibri" panose="020F0502020204030204" pitchFamily="34" charset="0"/>
              </a:rPr>
              <a:t> Quality</a:t>
            </a:r>
            <a:r>
              <a:rPr lang="en-US" sz="4700" dirty="0">
                <a:solidFill>
                  <a:srgbClr val="7F7F7F"/>
                </a:solidFill>
                <a:latin typeface="Calibri" pitchFamily="34" charset="0"/>
                <a:cs typeface="Calibri" panose="020F0502020204030204" pitchFamily="34" charset="0"/>
              </a:rPr>
              <a:t>:</a:t>
            </a:r>
          </a:p>
          <a:p>
            <a:pPr lvl="0">
              <a:spcBef>
                <a:spcPts val="0"/>
              </a:spcBef>
              <a:spcAft>
                <a:spcPts val="1286"/>
              </a:spcAft>
            </a:pPr>
            <a:r>
              <a:rPr lang="en-US" sz="3300" dirty="0">
                <a:solidFill>
                  <a:srgbClr val="7F7F7F"/>
                </a:solidFill>
                <a:latin typeface="Calibri" pitchFamily="34" charset="0"/>
                <a:cs typeface="Calibri" panose="020F0502020204030204" pitchFamily="34" charset="0"/>
              </a:rPr>
              <a:t>You can place digital photos or logo art in your poster file by selecting the </a:t>
            </a:r>
            <a:r>
              <a:rPr lang="en-US" sz="3300" b="1" dirty="0">
                <a:solidFill>
                  <a:srgbClr val="7F7F7F"/>
                </a:solidFill>
                <a:latin typeface="Calibri" pitchFamily="34" charset="0"/>
                <a:cs typeface="Calibri" panose="020F0502020204030204" pitchFamily="34" charset="0"/>
              </a:rPr>
              <a:t>Insert, Picture</a:t>
            </a:r>
            <a:r>
              <a:rPr lang="en-US" sz="3300" dirty="0">
                <a:solidFill>
                  <a:srgbClr val="7F7F7F"/>
                </a:solidFill>
                <a:latin typeface="Calibri" pitchFamily="34" charset="0"/>
                <a:cs typeface="Calibri" panose="020F0502020204030204" pitchFamily="34" charset="0"/>
              </a:rPr>
              <a:t> command, or by using standard copy &amp; paste. For best results, all graphic elements should be at least </a:t>
            </a:r>
            <a:r>
              <a:rPr lang="en-US" sz="3300" b="1" dirty="0">
                <a:solidFill>
                  <a:srgbClr val="7F7F7F"/>
                </a:solidFill>
                <a:latin typeface="Calibri" pitchFamily="34" charset="0"/>
                <a:cs typeface="Calibri" panose="020F0502020204030204" pitchFamily="34" charset="0"/>
              </a:rPr>
              <a:t>150-200 pixels per inch in their final printed size</a:t>
            </a:r>
            <a:r>
              <a:rPr lang="en-US" sz="3300" dirty="0">
                <a:solidFill>
                  <a:srgbClr val="7F7F7F"/>
                </a:solidFill>
                <a:latin typeface="Calibri" pitchFamily="34" charset="0"/>
                <a:cs typeface="Calibri" panose="020F0502020204030204" pitchFamily="34" charset="0"/>
              </a:rPr>
              <a:t>. For instance, a 1600 x 1200 pixel</a:t>
            </a:r>
            <a:r>
              <a:rPr lang="en-US" sz="3300" baseline="0" dirty="0">
                <a:solidFill>
                  <a:srgbClr val="7F7F7F"/>
                </a:solidFill>
                <a:latin typeface="Calibri" pitchFamily="34" charset="0"/>
                <a:cs typeface="Calibri" panose="020F0502020204030204" pitchFamily="34" charset="0"/>
              </a:rPr>
              <a:t> photo will usually look fine up to </a:t>
            </a:r>
            <a:r>
              <a:rPr lang="en-US" sz="3300" dirty="0">
                <a:solidFill>
                  <a:srgbClr val="7F7F7F"/>
                </a:solidFill>
                <a:latin typeface="Calibri" pitchFamily="34" charset="0"/>
                <a:cs typeface="Calibri" panose="020F0502020204030204" pitchFamily="34" charset="0"/>
              </a:rPr>
              <a:t>8“-10” wide on your printed poster.</a:t>
            </a:r>
          </a:p>
          <a:p>
            <a:pPr lvl="0">
              <a:spcBef>
                <a:spcPts val="0"/>
              </a:spcBef>
              <a:spcAft>
                <a:spcPts val="1286"/>
              </a:spcAft>
            </a:pPr>
            <a:r>
              <a:rPr lang="en-US" sz="3300" dirty="0">
                <a:solidFill>
                  <a:srgbClr val="7F7F7F"/>
                </a:solidFill>
                <a:latin typeface="Calibri" pitchFamily="34" charset="0"/>
                <a:cs typeface="Calibri" panose="020F0502020204030204" pitchFamily="34" charset="0"/>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p>
          <a:p>
            <a:pPr lvl="0">
              <a:spcBef>
                <a:spcPts val="0"/>
              </a:spcBef>
              <a:spcAft>
                <a:spcPts val="1286"/>
              </a:spcAft>
            </a:pPr>
            <a:r>
              <a:rPr lang="en-US" sz="3300" dirty="0">
                <a:solidFill>
                  <a:srgbClr val="7F7F7F"/>
                </a:solidFill>
                <a:latin typeface="Calibri" pitchFamily="34" charset="0"/>
                <a:cs typeface="Calibri" panose="020F0502020204030204" pitchFamily="34" charset="0"/>
              </a:rPr>
              <a:t>Please note that graphics from websites (such as the logo on your hospital's or university's home page) will only be 72dpi and not suitable for printing.</a:t>
            </a:r>
          </a:p>
          <a:p>
            <a:pPr lvl="0" algn="ctr">
              <a:spcBef>
                <a:spcPts val="0"/>
              </a:spcBef>
              <a:spcAft>
                <a:spcPts val="1286"/>
              </a:spcAft>
            </a:pPr>
            <a:r>
              <a:rPr lang="en-US" sz="2400" dirty="0">
                <a:solidFill>
                  <a:srgbClr val="7F7F7F"/>
                </a:solidFill>
                <a:latin typeface="Calibri" pitchFamily="34" charset="0"/>
                <a:cs typeface="Calibri" panose="020F0502020204030204" pitchFamily="34" charset="0"/>
              </a:rPr>
              <a:t/>
            </a:r>
            <a:br>
              <a:rPr lang="en-US" sz="2400" dirty="0">
                <a:solidFill>
                  <a:srgbClr val="7F7F7F"/>
                </a:solidFill>
                <a:latin typeface="Calibri" pitchFamily="34" charset="0"/>
                <a:cs typeface="Calibri" panose="020F0502020204030204" pitchFamily="34" charset="0"/>
              </a:rPr>
            </a:br>
            <a:r>
              <a:rPr lang="en-US" sz="2400" dirty="0">
                <a:solidFill>
                  <a:srgbClr val="7F7F7F"/>
                </a:solidFill>
                <a:latin typeface="Calibri" pitchFamily="34" charset="0"/>
                <a:cs typeface="Calibri" panose="020F0502020204030204" pitchFamily="34" charset="0"/>
              </a:rPr>
              <a:t>[This sidebar area does not print.]</a:t>
            </a:r>
          </a:p>
        </p:txBody>
      </p:sp>
      <p:grpSp>
        <p:nvGrpSpPr>
          <p:cNvPr id="12" name="Group 11"/>
          <p:cNvGrpSpPr/>
          <p:nvPr userDrawn="1"/>
        </p:nvGrpSpPr>
        <p:grpSpPr>
          <a:xfrm>
            <a:off x="33467040" y="0"/>
            <a:ext cx="7132320" cy="21945600"/>
            <a:chOff x="33832800" y="0"/>
            <a:chExt cx="12801600" cy="43891200"/>
          </a:xfrm>
        </p:grpSpPr>
        <p:sp>
          <p:nvSpPr>
            <p:cNvPr id="13" name="Instructions"/>
            <p:cNvSpPr/>
            <p:nvPr userDrawn="1"/>
          </p:nvSpPr>
          <p:spPr>
            <a:xfrm>
              <a:off x="33832800" y="0"/>
              <a:ext cx="12801600" cy="43891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1286"/>
                </a:spcAft>
              </a:pPr>
              <a:r>
                <a:rPr lang="en-US" sz="4700" dirty="0">
                  <a:solidFill>
                    <a:schemeClr val="bg1">
                      <a:lumMod val="50000"/>
                    </a:schemeClr>
                  </a:solidFill>
                  <a:latin typeface="Calibri" pitchFamily="34" charset="0"/>
                  <a:cs typeface="Calibri" panose="020F0502020204030204" pitchFamily="34" charset="0"/>
                </a:rPr>
                <a:t>Change</a:t>
              </a:r>
              <a:r>
                <a:rPr lang="en-US" sz="4700" baseline="0" dirty="0">
                  <a:solidFill>
                    <a:schemeClr val="bg1">
                      <a:lumMod val="50000"/>
                    </a:schemeClr>
                  </a:solidFill>
                  <a:latin typeface="Calibri" pitchFamily="34" charset="0"/>
                  <a:cs typeface="Calibri" panose="020F0502020204030204" pitchFamily="34" charset="0"/>
                </a:rPr>
                <a:t> Color Theme</a:t>
              </a:r>
              <a:r>
                <a:rPr lang="en-US" sz="4700" dirty="0">
                  <a:solidFill>
                    <a:schemeClr val="bg1">
                      <a:lumMod val="50000"/>
                    </a:schemeClr>
                  </a:solidFill>
                  <a:latin typeface="Calibri" pitchFamily="34" charset="0"/>
                  <a:cs typeface="Calibri" panose="020F0502020204030204" pitchFamily="34" charset="0"/>
                </a:rPr>
                <a:t>:</a:t>
              </a:r>
              <a:endParaRPr sz="4700" dirty="0">
                <a:solidFill>
                  <a:schemeClr val="bg1">
                    <a:lumMod val="50000"/>
                  </a:schemeClr>
                </a:solidFill>
                <a:latin typeface="Calibri" pitchFamily="34" charset="0"/>
                <a:cs typeface="Calibri" panose="020F0502020204030204" pitchFamily="34" charset="0"/>
              </a:endParaRPr>
            </a:p>
            <a:p>
              <a:pPr lvl="0">
                <a:spcBef>
                  <a:spcPts val="0"/>
                </a:spcBef>
                <a:spcAft>
                  <a:spcPts val="1286"/>
                </a:spcAft>
              </a:pPr>
              <a:r>
                <a:rPr lang="en-US" sz="3300" dirty="0">
                  <a:solidFill>
                    <a:schemeClr val="bg1">
                      <a:lumMod val="50000"/>
                    </a:schemeClr>
                  </a:solidFill>
                  <a:latin typeface="Calibri" pitchFamily="34" charset="0"/>
                  <a:cs typeface="Calibri" panose="020F0502020204030204" pitchFamily="34" charset="0"/>
                </a:rPr>
                <a:t>This template is designed to use the built-in color themes in</a:t>
              </a:r>
              <a:r>
                <a:rPr lang="en-US" sz="3300" baseline="0" dirty="0">
                  <a:solidFill>
                    <a:schemeClr val="bg1">
                      <a:lumMod val="50000"/>
                    </a:schemeClr>
                  </a:solidFill>
                  <a:latin typeface="Calibri" pitchFamily="34" charset="0"/>
                  <a:cs typeface="Calibri" panose="020F0502020204030204" pitchFamily="34" charset="0"/>
                </a:rPr>
                <a:t> the newer versions of PowerPoint.</a:t>
              </a:r>
            </a:p>
            <a:p>
              <a:pPr lvl="0">
                <a:spcBef>
                  <a:spcPts val="0"/>
                </a:spcBef>
                <a:spcAft>
                  <a:spcPts val="1286"/>
                </a:spcAft>
              </a:pPr>
              <a:r>
                <a:rPr lang="en-US" sz="3300" baseline="0" dirty="0">
                  <a:solidFill>
                    <a:schemeClr val="bg1">
                      <a:lumMod val="50000"/>
                    </a:schemeClr>
                  </a:solidFill>
                  <a:latin typeface="Calibri" pitchFamily="34" charset="0"/>
                  <a:cs typeface="Calibri" panose="020F0502020204030204" pitchFamily="34" charset="0"/>
                </a:rPr>
                <a:t>To change the color theme, select the </a:t>
              </a:r>
              <a:r>
                <a:rPr lang="en-US" sz="3300" b="1" baseline="0" dirty="0">
                  <a:solidFill>
                    <a:schemeClr val="bg1">
                      <a:lumMod val="50000"/>
                    </a:schemeClr>
                  </a:solidFill>
                  <a:latin typeface="Calibri" pitchFamily="34" charset="0"/>
                  <a:cs typeface="Calibri" panose="020F0502020204030204" pitchFamily="34" charset="0"/>
                </a:rPr>
                <a:t>Design</a:t>
              </a:r>
              <a:r>
                <a:rPr lang="en-US" sz="3300" baseline="0" dirty="0">
                  <a:solidFill>
                    <a:schemeClr val="bg1">
                      <a:lumMod val="50000"/>
                    </a:schemeClr>
                  </a:solidFill>
                  <a:latin typeface="Calibri" pitchFamily="34" charset="0"/>
                  <a:cs typeface="Calibri" panose="020F0502020204030204" pitchFamily="34" charset="0"/>
                </a:rPr>
                <a:t> tab, then select the </a:t>
              </a:r>
              <a:r>
                <a:rPr lang="en-US" sz="3300" b="1" baseline="0" dirty="0">
                  <a:solidFill>
                    <a:schemeClr val="bg1">
                      <a:lumMod val="50000"/>
                    </a:schemeClr>
                  </a:solidFill>
                  <a:latin typeface="Calibri" pitchFamily="34" charset="0"/>
                  <a:cs typeface="Calibri" panose="020F0502020204030204" pitchFamily="34" charset="0"/>
                </a:rPr>
                <a:t>Colors</a:t>
              </a:r>
              <a:r>
                <a:rPr lang="en-US" sz="3300" baseline="0" dirty="0">
                  <a:solidFill>
                    <a:schemeClr val="bg1">
                      <a:lumMod val="50000"/>
                    </a:schemeClr>
                  </a:solidFill>
                  <a:latin typeface="Calibri" pitchFamily="34" charset="0"/>
                  <a:cs typeface="Calibri" panose="020F0502020204030204" pitchFamily="34" charset="0"/>
                </a:rPr>
                <a:t> drop-down list.</a:t>
              </a:r>
            </a:p>
            <a:p>
              <a:pPr lvl="0">
                <a:spcBef>
                  <a:spcPts val="0"/>
                </a:spcBef>
                <a:spcAft>
                  <a:spcPts val="1286"/>
                </a:spcAft>
              </a:pPr>
              <a:endParaRPr lang="en-US" sz="48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286"/>
                </a:spcAft>
              </a:pPr>
              <a:endParaRPr lang="en-US" sz="33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286"/>
                </a:spcAft>
              </a:pPr>
              <a:endParaRPr lang="en-US" sz="33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286"/>
                </a:spcAft>
              </a:pPr>
              <a:endParaRPr lang="en-US" sz="33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286"/>
                </a:spcAft>
              </a:pPr>
              <a:endParaRPr lang="en-US" sz="33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286"/>
                </a:spcAft>
              </a:pPr>
              <a:endParaRPr lang="en-US" sz="33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286"/>
                </a:spcAft>
              </a:pPr>
              <a:endParaRPr lang="en-US" sz="33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286"/>
                </a:spcAft>
              </a:pPr>
              <a:endParaRPr lang="en-US" sz="33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286"/>
                </a:spcAft>
              </a:pPr>
              <a:r>
                <a:rPr lang="en-US" sz="3300" baseline="0" dirty="0">
                  <a:solidFill>
                    <a:schemeClr val="bg1">
                      <a:lumMod val="50000"/>
                    </a:schemeClr>
                  </a:solidFill>
                  <a:latin typeface="Calibri" pitchFamily="34" charset="0"/>
                  <a:cs typeface="Calibri" panose="020F0502020204030204" pitchFamily="34" charset="0"/>
                </a:rPr>
                <a:t>The default color theme for this template is “Office”, so you can always return to that after trying some of the alternatives.</a:t>
              </a:r>
            </a:p>
            <a:p>
              <a:pPr lvl="0">
                <a:spcBef>
                  <a:spcPts val="0"/>
                </a:spcBef>
                <a:spcAft>
                  <a:spcPts val="1286"/>
                </a:spcAft>
              </a:pPr>
              <a:r>
                <a:rPr lang="en-US" sz="4700" dirty="0">
                  <a:solidFill>
                    <a:schemeClr val="bg1">
                      <a:lumMod val="50000"/>
                    </a:schemeClr>
                  </a:solidFill>
                  <a:latin typeface="Calibri" pitchFamily="34" charset="0"/>
                  <a:cs typeface="Calibri" panose="020F0502020204030204" pitchFamily="34" charset="0"/>
                </a:rPr>
                <a:t>Printing Your Poster:</a:t>
              </a:r>
            </a:p>
            <a:p>
              <a:pPr lvl="0">
                <a:spcBef>
                  <a:spcPts val="0"/>
                </a:spcBef>
                <a:spcAft>
                  <a:spcPts val="1286"/>
                </a:spcAft>
              </a:pPr>
              <a:r>
                <a:rPr lang="en-US" sz="3300" dirty="0">
                  <a:solidFill>
                    <a:schemeClr val="bg1">
                      <a:lumMod val="50000"/>
                    </a:schemeClr>
                  </a:solidFill>
                  <a:latin typeface="Calibri" pitchFamily="34" charset="0"/>
                  <a:cs typeface="Calibri" panose="020F0502020204030204" pitchFamily="34" charset="0"/>
                </a:rPr>
                <a:t>Once your poster file is ready, visit</a:t>
              </a:r>
              <a:r>
                <a:rPr lang="en-US" sz="3300" baseline="0" dirty="0">
                  <a:solidFill>
                    <a:schemeClr val="bg1">
                      <a:lumMod val="50000"/>
                    </a:schemeClr>
                  </a:solidFill>
                  <a:latin typeface="Calibri" pitchFamily="34" charset="0"/>
                  <a:cs typeface="Calibri" panose="020F0502020204030204" pitchFamily="34" charset="0"/>
                </a:rPr>
                <a:t> </a:t>
              </a:r>
              <a:r>
                <a:rPr lang="en-US" sz="3300" b="1" baseline="0" dirty="0">
                  <a:solidFill>
                    <a:schemeClr val="bg1">
                      <a:lumMod val="50000"/>
                    </a:schemeClr>
                  </a:solidFill>
                  <a:latin typeface="Calibri" pitchFamily="34" charset="0"/>
                  <a:cs typeface="Calibri" panose="020F0502020204030204" pitchFamily="34" charset="0"/>
                </a:rPr>
                <a:t>www.genigraphics.com</a:t>
              </a:r>
              <a:r>
                <a:rPr lang="en-US" sz="3300" baseline="0" dirty="0">
                  <a:solidFill>
                    <a:schemeClr val="bg1">
                      <a:lumMod val="50000"/>
                    </a:schemeClr>
                  </a:solidFill>
                  <a:latin typeface="Calibri" pitchFamily="34" charset="0"/>
                  <a:cs typeface="Calibri" panose="020F0502020204030204" pitchFamily="34" charset="0"/>
                </a:rPr>
                <a:t> to order a high-quality, affordable poster print. Every order receives a free design review and we can deliver as fast as next business day within the US and Canada. </a:t>
              </a:r>
            </a:p>
            <a:p>
              <a:pPr lvl="0">
                <a:spcBef>
                  <a:spcPts val="0"/>
                </a:spcBef>
                <a:spcAft>
                  <a:spcPts val="1286"/>
                </a:spcAft>
              </a:pPr>
              <a:r>
                <a:rPr lang="en-US" sz="3300" baseline="0" dirty="0">
                  <a:solidFill>
                    <a:schemeClr val="bg1">
                      <a:lumMod val="50000"/>
                    </a:schemeClr>
                  </a:solidFill>
                  <a:latin typeface="Calibri" pitchFamily="34" charset="0"/>
                  <a:cs typeface="Calibri" panose="020F0502020204030204" pitchFamily="34" charset="0"/>
                </a:rPr>
                <a:t>Genigraphics® has been producing output from PowerPoint® longer than anyone in the industry; dating back to when we helped Microsoft® design the PowerPoint® software. </a:t>
              </a:r>
            </a:p>
            <a:p>
              <a:pPr lvl="0">
                <a:spcBef>
                  <a:spcPts val="0"/>
                </a:spcBef>
                <a:spcAft>
                  <a:spcPts val="0"/>
                </a:spcAft>
              </a:pPr>
              <a:endParaRPr lang="en-US" sz="3300" baseline="0" dirty="0">
                <a:solidFill>
                  <a:schemeClr val="bg1">
                    <a:lumMod val="50000"/>
                  </a:schemeClr>
                </a:solidFill>
                <a:latin typeface="Calibri" pitchFamily="34" charset="0"/>
                <a:cs typeface="Calibri" panose="020F0502020204030204" pitchFamily="34" charset="0"/>
              </a:endParaRPr>
            </a:p>
            <a:p>
              <a:pPr lvl="0" algn="ctr">
                <a:spcBef>
                  <a:spcPts val="0"/>
                </a:spcBef>
                <a:spcAft>
                  <a:spcPts val="0"/>
                </a:spcAft>
              </a:pPr>
              <a:r>
                <a:rPr lang="en-US" sz="3300" baseline="0" dirty="0">
                  <a:solidFill>
                    <a:schemeClr val="bg1">
                      <a:lumMod val="50000"/>
                    </a:schemeClr>
                  </a:solidFill>
                  <a:latin typeface="Calibri" pitchFamily="34" charset="0"/>
                  <a:cs typeface="Calibri" panose="020F0502020204030204" pitchFamily="34" charset="0"/>
                </a:rPr>
                <a:t>US and Canada:  1-800-790-4001</a:t>
              </a:r>
              <a:br>
                <a:rPr lang="en-US" sz="3300" baseline="0" dirty="0">
                  <a:solidFill>
                    <a:schemeClr val="bg1">
                      <a:lumMod val="50000"/>
                    </a:schemeClr>
                  </a:solidFill>
                  <a:latin typeface="Calibri" pitchFamily="34" charset="0"/>
                  <a:cs typeface="Calibri" panose="020F0502020204030204" pitchFamily="34" charset="0"/>
                </a:rPr>
              </a:br>
              <a:r>
                <a:rPr lang="en-US" sz="3300" baseline="0" dirty="0">
                  <a:solidFill>
                    <a:schemeClr val="bg1">
                      <a:lumMod val="50000"/>
                    </a:schemeClr>
                  </a:solidFill>
                  <a:latin typeface="Calibri" pitchFamily="34" charset="0"/>
                  <a:cs typeface="Calibri" panose="020F0502020204030204" pitchFamily="34" charset="0"/>
                </a:rPr>
                <a:t>Email: info@genigraphics.com</a:t>
              </a:r>
            </a:p>
            <a:p>
              <a:pPr lvl="0" algn="ctr">
                <a:spcBef>
                  <a:spcPts val="0"/>
                </a:spcBef>
                <a:spcAft>
                  <a:spcPts val="0"/>
                </a:spcAft>
              </a:pPr>
              <a:r>
                <a:rPr lang="en-US" sz="2400" dirty="0">
                  <a:solidFill>
                    <a:schemeClr val="bg1">
                      <a:lumMod val="50000"/>
                    </a:schemeClr>
                  </a:solidFill>
                  <a:latin typeface="Calibri" pitchFamily="34" charset="0"/>
                  <a:cs typeface="Calibri" panose="020F0502020204030204" pitchFamily="34" charset="0"/>
                </a:rPr>
                <a:t/>
              </a:r>
              <a:br>
                <a:rPr lang="en-US" sz="2400" dirty="0">
                  <a:solidFill>
                    <a:schemeClr val="bg1">
                      <a:lumMod val="50000"/>
                    </a:schemeClr>
                  </a:solidFill>
                  <a:latin typeface="Calibri" pitchFamily="34" charset="0"/>
                  <a:cs typeface="Calibri" panose="020F0502020204030204" pitchFamily="34" charset="0"/>
                </a:rPr>
              </a:br>
              <a:r>
                <a:rPr lang="en-US" sz="2400" dirty="0">
                  <a:solidFill>
                    <a:schemeClr val="bg1">
                      <a:lumMod val="50000"/>
                    </a:schemeClr>
                  </a:solidFill>
                  <a:latin typeface="Calibri" pitchFamily="34" charset="0"/>
                  <a:cs typeface="Calibri" panose="020F0502020204030204" pitchFamily="34" charset="0"/>
                </a:rPr>
                <a:t>[This sidebar area does not print.]</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81342" y="9260274"/>
              <a:ext cx="11904515" cy="10246926"/>
            </a:xfrm>
            <a:prstGeom prst="rect">
              <a:avLst/>
            </a:prstGeom>
          </p:spPr>
        </p:pic>
      </p:gr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508200" y="21677939"/>
            <a:ext cx="5297435" cy="185928"/>
          </a:xfrm>
          <a:prstGeom prst="rect">
            <a:avLst/>
          </a:prstGeom>
        </p:spPr>
      </p:pic>
    </p:spTree>
    <p:extLst>
      <p:ext uri="{BB962C8B-B14F-4D97-AF65-F5344CB8AC3E}">
        <p14:creationId xmlns:p14="http://schemas.microsoft.com/office/powerpoint/2010/main" val="3812944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5D6BDF-9D0E-4E2B-85B8-D8F4790360C9}" type="datetimeFigureOut">
              <a:rPr lang="en-US" smtClean="0"/>
              <a:t>7/23/2018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29316651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78841"/>
            <a:ext cx="29626560" cy="3657600"/>
          </a:xfrm>
          <a:prstGeom prst="rect">
            <a:avLst/>
          </a:prstGeom>
        </p:spPr>
        <p:txBody>
          <a:bodyPr vert="horz" lIns="235061" tIns="117531" rIns="235061" bIns="117531" rtlCol="0" anchor="ctr">
            <a:normAutofit/>
          </a:bodyPr>
          <a:lstStyle/>
          <a:p>
            <a:r>
              <a:rPr lang="en-US" dirty="0"/>
              <a:t>Click to edit Master title style</a:t>
            </a:r>
          </a:p>
        </p:txBody>
      </p:sp>
      <p:sp>
        <p:nvSpPr>
          <p:cNvPr id="3" name="Text Placeholder 2"/>
          <p:cNvSpPr>
            <a:spLocks noGrp="1"/>
          </p:cNvSpPr>
          <p:nvPr>
            <p:ph type="body" idx="1"/>
          </p:nvPr>
        </p:nvSpPr>
        <p:spPr>
          <a:xfrm>
            <a:off x="1645920" y="5120643"/>
            <a:ext cx="29626560" cy="14483082"/>
          </a:xfrm>
          <a:prstGeom prst="rect">
            <a:avLst/>
          </a:prstGeom>
        </p:spPr>
        <p:txBody>
          <a:bodyPr vert="horz" lIns="235061" tIns="117531" rIns="235061" bIns="117531"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645920" y="20340322"/>
            <a:ext cx="7680960" cy="1168400"/>
          </a:xfrm>
          <a:prstGeom prst="rect">
            <a:avLst/>
          </a:prstGeom>
        </p:spPr>
        <p:txBody>
          <a:bodyPr vert="horz" lIns="235061" tIns="117531" rIns="235061" bIns="117531" rtlCol="0" anchor="ctr"/>
          <a:lstStyle>
            <a:lvl1pPr algn="l">
              <a:defRPr sz="3200">
                <a:solidFill>
                  <a:schemeClr val="tx1">
                    <a:tint val="75000"/>
                  </a:schemeClr>
                </a:solidFill>
              </a:defRPr>
            </a:lvl1pPr>
          </a:lstStyle>
          <a:p>
            <a:fld id="{985D6BDF-9D0E-4E2B-85B8-D8F4790360C9}" type="datetimeFigureOut">
              <a:rPr lang="en-US" smtClean="0"/>
              <a:t>7/23/2018</a:t>
            </a:fld>
            <a:endParaRPr lang="en-US" dirty="0"/>
          </a:p>
        </p:txBody>
      </p:sp>
      <p:sp>
        <p:nvSpPr>
          <p:cNvPr id="5" name="Footer Placeholder 4"/>
          <p:cNvSpPr>
            <a:spLocks noGrp="1"/>
          </p:cNvSpPr>
          <p:nvPr>
            <p:ph type="ftr" sz="quarter" idx="3"/>
          </p:nvPr>
        </p:nvSpPr>
        <p:spPr>
          <a:xfrm>
            <a:off x="11247120" y="20340322"/>
            <a:ext cx="10424160" cy="1168400"/>
          </a:xfrm>
          <a:prstGeom prst="rect">
            <a:avLst/>
          </a:prstGeom>
        </p:spPr>
        <p:txBody>
          <a:bodyPr vert="horz" lIns="235061" tIns="117531" rIns="235061" bIns="117531" rtlCol="0" anchor="ctr"/>
          <a:lstStyle>
            <a:lvl1pPr algn="ctr">
              <a:defRPr sz="3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3591520" y="20340322"/>
            <a:ext cx="7680960" cy="1168400"/>
          </a:xfrm>
          <a:prstGeom prst="rect">
            <a:avLst/>
          </a:prstGeom>
        </p:spPr>
        <p:txBody>
          <a:bodyPr vert="horz" lIns="235061" tIns="117531" rIns="235061" bIns="117531" rtlCol="0" anchor="ctr"/>
          <a:lstStyle>
            <a:lvl1pPr algn="r">
              <a:defRPr sz="3200">
                <a:solidFill>
                  <a:schemeClr val="tx1">
                    <a:tint val="75000"/>
                  </a:schemeClr>
                </a:solidFill>
              </a:defRPr>
            </a:lvl1pPr>
          </a:lstStyle>
          <a:p>
            <a:fld id="{FBB075EA-769C-4ECD-B48E-D6FCDC24F876}" type="slidenum">
              <a:rPr lang="en-US" smtClean="0"/>
              <a:t>‹#›</a:t>
            </a:fld>
            <a:endParaRPr lang="en-US" dirty="0"/>
          </a:p>
        </p:txBody>
      </p:sp>
    </p:spTree>
    <p:extLst>
      <p:ext uri="{BB962C8B-B14F-4D97-AF65-F5344CB8AC3E}">
        <p14:creationId xmlns:p14="http://schemas.microsoft.com/office/powerpoint/2010/main" val="7232218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2350606" rtl="0" eaLnBrk="1" latinLnBrk="0" hangingPunct="1">
        <a:spcBef>
          <a:spcPct val="0"/>
        </a:spcBef>
        <a:buNone/>
        <a:defRPr sz="4200" kern="1200">
          <a:solidFill>
            <a:schemeClr val="tx1"/>
          </a:solidFill>
          <a:latin typeface="+mj-lt"/>
          <a:ea typeface="+mj-ea"/>
          <a:cs typeface="+mj-cs"/>
        </a:defRPr>
      </a:lvl1pPr>
    </p:titleStyle>
    <p:bodyStyle>
      <a:lvl1pPr marL="244855" indent="-244855" algn="l" defTabSz="2350606" rtl="0" eaLnBrk="1" latinLnBrk="0" hangingPunct="1">
        <a:spcBef>
          <a:spcPct val="20000"/>
        </a:spcBef>
        <a:buFont typeface="Arial" pitchFamily="34" charset="0"/>
        <a:buChar char="•"/>
        <a:defRPr sz="1900" kern="1200">
          <a:solidFill>
            <a:schemeClr val="tx1"/>
          </a:solidFill>
          <a:latin typeface="+mn-lt"/>
          <a:ea typeface="+mn-ea"/>
          <a:cs typeface="+mn-cs"/>
        </a:defRPr>
      </a:lvl1pPr>
      <a:lvl2pPr marL="489709" indent="-244855" algn="l" defTabSz="2350606" rtl="0" eaLnBrk="1" latinLnBrk="0" hangingPunct="1">
        <a:spcBef>
          <a:spcPct val="20000"/>
        </a:spcBef>
        <a:buFont typeface="Arial" pitchFamily="34" charset="0"/>
        <a:buChar char="–"/>
        <a:defRPr sz="1900" kern="1200">
          <a:solidFill>
            <a:schemeClr val="tx1"/>
          </a:solidFill>
          <a:latin typeface="+mn-lt"/>
          <a:ea typeface="+mn-ea"/>
          <a:cs typeface="+mn-cs"/>
        </a:defRPr>
      </a:lvl2pPr>
      <a:lvl3pPr marL="734565" indent="-244855" algn="l" defTabSz="2350606"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979419" indent="-244855" algn="l" defTabSz="2350606"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1224275" indent="-244855" algn="l" defTabSz="2350606"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6464169" indent="-587652" algn="l" defTabSz="2350606" rtl="0" eaLnBrk="1" latinLnBrk="0" hangingPunct="1">
        <a:spcBef>
          <a:spcPct val="20000"/>
        </a:spcBef>
        <a:buFont typeface="Arial" pitchFamily="34" charset="0"/>
        <a:buChar char="•"/>
        <a:defRPr sz="5200" kern="1200">
          <a:solidFill>
            <a:schemeClr val="tx1"/>
          </a:solidFill>
          <a:latin typeface="+mn-lt"/>
          <a:ea typeface="+mn-ea"/>
          <a:cs typeface="+mn-cs"/>
        </a:defRPr>
      </a:lvl6pPr>
      <a:lvl7pPr marL="7639472" indent="-587652" algn="l" defTabSz="2350606" rtl="0" eaLnBrk="1" latinLnBrk="0" hangingPunct="1">
        <a:spcBef>
          <a:spcPct val="20000"/>
        </a:spcBef>
        <a:buFont typeface="Arial" pitchFamily="34" charset="0"/>
        <a:buChar char="•"/>
        <a:defRPr sz="5200" kern="1200">
          <a:solidFill>
            <a:schemeClr val="tx1"/>
          </a:solidFill>
          <a:latin typeface="+mn-lt"/>
          <a:ea typeface="+mn-ea"/>
          <a:cs typeface="+mn-cs"/>
        </a:defRPr>
      </a:lvl7pPr>
      <a:lvl8pPr marL="8814776" indent="-587652" algn="l" defTabSz="2350606" rtl="0" eaLnBrk="1" latinLnBrk="0" hangingPunct="1">
        <a:spcBef>
          <a:spcPct val="20000"/>
        </a:spcBef>
        <a:buFont typeface="Arial" pitchFamily="34" charset="0"/>
        <a:buChar char="•"/>
        <a:defRPr sz="5200" kern="1200">
          <a:solidFill>
            <a:schemeClr val="tx1"/>
          </a:solidFill>
          <a:latin typeface="+mn-lt"/>
          <a:ea typeface="+mn-ea"/>
          <a:cs typeface="+mn-cs"/>
        </a:defRPr>
      </a:lvl8pPr>
      <a:lvl9pPr marL="9990078" indent="-587652" algn="l" defTabSz="2350606" rtl="0" eaLnBrk="1" latinLnBrk="0" hangingPunct="1">
        <a:spcBef>
          <a:spcPct val="20000"/>
        </a:spcBef>
        <a:buFont typeface="Arial" pitchFamily="34" charset="0"/>
        <a:buChar char="•"/>
        <a:defRPr sz="5200" kern="1200">
          <a:solidFill>
            <a:schemeClr val="tx1"/>
          </a:solidFill>
          <a:latin typeface="+mn-lt"/>
          <a:ea typeface="+mn-ea"/>
          <a:cs typeface="+mn-cs"/>
        </a:defRPr>
      </a:lvl9pPr>
    </p:bodyStyle>
    <p:otherStyle>
      <a:defPPr>
        <a:defRPr lang="en-US"/>
      </a:defPPr>
      <a:lvl1pPr marL="0" algn="l" defTabSz="2350606" rtl="0" eaLnBrk="1" latinLnBrk="0" hangingPunct="1">
        <a:defRPr sz="4600" kern="1200">
          <a:solidFill>
            <a:schemeClr val="tx1"/>
          </a:solidFill>
          <a:latin typeface="+mn-lt"/>
          <a:ea typeface="+mn-ea"/>
          <a:cs typeface="+mn-cs"/>
        </a:defRPr>
      </a:lvl1pPr>
      <a:lvl2pPr marL="1175304" algn="l" defTabSz="2350606" rtl="0" eaLnBrk="1" latinLnBrk="0" hangingPunct="1">
        <a:defRPr sz="4600" kern="1200">
          <a:solidFill>
            <a:schemeClr val="tx1"/>
          </a:solidFill>
          <a:latin typeface="+mn-lt"/>
          <a:ea typeface="+mn-ea"/>
          <a:cs typeface="+mn-cs"/>
        </a:defRPr>
      </a:lvl2pPr>
      <a:lvl3pPr marL="2350606" algn="l" defTabSz="2350606" rtl="0" eaLnBrk="1" latinLnBrk="0" hangingPunct="1">
        <a:defRPr sz="4600" kern="1200">
          <a:solidFill>
            <a:schemeClr val="tx1"/>
          </a:solidFill>
          <a:latin typeface="+mn-lt"/>
          <a:ea typeface="+mn-ea"/>
          <a:cs typeface="+mn-cs"/>
        </a:defRPr>
      </a:lvl3pPr>
      <a:lvl4pPr marL="3525911" algn="l" defTabSz="2350606" rtl="0" eaLnBrk="1" latinLnBrk="0" hangingPunct="1">
        <a:defRPr sz="4600" kern="1200">
          <a:solidFill>
            <a:schemeClr val="tx1"/>
          </a:solidFill>
          <a:latin typeface="+mn-lt"/>
          <a:ea typeface="+mn-ea"/>
          <a:cs typeface="+mn-cs"/>
        </a:defRPr>
      </a:lvl4pPr>
      <a:lvl5pPr marL="4701214" algn="l" defTabSz="2350606" rtl="0" eaLnBrk="1" latinLnBrk="0" hangingPunct="1">
        <a:defRPr sz="4600" kern="1200">
          <a:solidFill>
            <a:schemeClr val="tx1"/>
          </a:solidFill>
          <a:latin typeface="+mn-lt"/>
          <a:ea typeface="+mn-ea"/>
          <a:cs typeface="+mn-cs"/>
        </a:defRPr>
      </a:lvl5pPr>
      <a:lvl6pPr marL="5876517" algn="l" defTabSz="2350606" rtl="0" eaLnBrk="1" latinLnBrk="0" hangingPunct="1">
        <a:defRPr sz="4600" kern="1200">
          <a:solidFill>
            <a:schemeClr val="tx1"/>
          </a:solidFill>
          <a:latin typeface="+mn-lt"/>
          <a:ea typeface="+mn-ea"/>
          <a:cs typeface="+mn-cs"/>
        </a:defRPr>
      </a:lvl6pPr>
      <a:lvl7pPr marL="7051819" algn="l" defTabSz="2350606" rtl="0" eaLnBrk="1" latinLnBrk="0" hangingPunct="1">
        <a:defRPr sz="4600" kern="1200">
          <a:solidFill>
            <a:schemeClr val="tx1"/>
          </a:solidFill>
          <a:latin typeface="+mn-lt"/>
          <a:ea typeface="+mn-ea"/>
          <a:cs typeface="+mn-cs"/>
        </a:defRPr>
      </a:lvl7pPr>
      <a:lvl8pPr marL="8227124" algn="l" defTabSz="2350606" rtl="0" eaLnBrk="1" latinLnBrk="0" hangingPunct="1">
        <a:defRPr sz="4600" kern="1200">
          <a:solidFill>
            <a:schemeClr val="tx1"/>
          </a:solidFill>
          <a:latin typeface="+mn-lt"/>
          <a:ea typeface="+mn-ea"/>
          <a:cs typeface="+mn-cs"/>
        </a:defRPr>
      </a:lvl8pPr>
      <a:lvl9pPr marL="9402428" algn="l" defTabSz="2350606" rtl="0" eaLnBrk="1" latinLnBrk="0" hangingPunct="1">
        <a:defRPr sz="4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tiff"/><Relationship Id="rId3" Type="http://schemas.openxmlformats.org/officeDocument/2006/relationships/image" Target="../media/image4.png"/><Relationship Id="rId7" Type="http://schemas.openxmlformats.org/officeDocument/2006/relationships/image" Target="../media/image8.tiff"/><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2"/>
          <p:cNvSpPr txBox="1">
            <a:spLocks noChangeArrowheads="1"/>
          </p:cNvSpPr>
          <p:nvPr/>
        </p:nvSpPr>
        <p:spPr bwMode="auto">
          <a:xfrm>
            <a:off x="4114800" y="0"/>
            <a:ext cx="24688800" cy="1971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942" tIns="244855" rIns="97942" bIns="244855" anchor="ctr" anchorCtr="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4800" b="1" dirty="0">
                <a:solidFill>
                  <a:schemeClr val="accent3">
                    <a:lumMod val="20000"/>
                    <a:lumOff val="80000"/>
                  </a:schemeClr>
                </a:solidFill>
                <a:latin typeface="+mn-lt"/>
              </a:rPr>
              <a:t>CASE: Cephalosporin induces Warm-type Autoimmune Hemolytic Anemia in Chronic Hepatitis C Infection.</a:t>
            </a:r>
          </a:p>
        </p:txBody>
      </p:sp>
      <p:sp>
        <p:nvSpPr>
          <p:cNvPr id="5" name="Text Box 123"/>
          <p:cNvSpPr txBox="1">
            <a:spLocks noChangeArrowheads="1"/>
          </p:cNvSpPr>
          <p:nvPr/>
        </p:nvSpPr>
        <p:spPr bwMode="auto">
          <a:xfrm>
            <a:off x="4114800" y="1600201"/>
            <a:ext cx="24688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942" tIns="97942" rIns="97942" bIns="97942" anchor="ctr" anchorCtr="0"/>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2800" dirty="0" err="1">
                <a:solidFill>
                  <a:schemeClr val="accent3">
                    <a:lumMod val="20000"/>
                    <a:lumOff val="80000"/>
                  </a:schemeClr>
                </a:solidFill>
                <a:latin typeface="+mn-lt"/>
              </a:rPr>
              <a:t>Madalitso</a:t>
            </a:r>
            <a:r>
              <a:rPr lang="en-US" sz="2800" dirty="0">
                <a:solidFill>
                  <a:schemeClr val="accent3">
                    <a:lumMod val="20000"/>
                    <a:lumOff val="80000"/>
                  </a:schemeClr>
                </a:solidFill>
                <a:latin typeface="+mn-lt"/>
              </a:rPr>
              <a:t> </a:t>
            </a:r>
            <a:r>
              <a:rPr lang="en-US" sz="2800" dirty="0" err="1">
                <a:solidFill>
                  <a:schemeClr val="accent3">
                    <a:lumMod val="20000"/>
                    <a:lumOff val="80000"/>
                  </a:schemeClr>
                </a:solidFill>
                <a:latin typeface="+mn-lt"/>
              </a:rPr>
              <a:t>Chundu</a:t>
            </a:r>
            <a:r>
              <a:rPr lang="en-US" sz="2800" dirty="0">
                <a:solidFill>
                  <a:schemeClr val="accent3">
                    <a:lumMod val="20000"/>
                    <a:lumOff val="80000"/>
                  </a:schemeClr>
                </a:solidFill>
                <a:latin typeface="+mn-lt"/>
              </a:rPr>
              <a:t>, MD</a:t>
            </a:r>
            <a:r>
              <a:rPr lang="en-US" sz="2800" baseline="30000" dirty="0">
                <a:solidFill>
                  <a:schemeClr val="accent3">
                    <a:lumMod val="20000"/>
                    <a:lumOff val="80000"/>
                  </a:schemeClr>
                </a:solidFill>
                <a:latin typeface="+mn-lt"/>
              </a:rPr>
              <a:t>1,2</a:t>
            </a:r>
            <a:r>
              <a:rPr lang="en-US" sz="2800" dirty="0">
                <a:solidFill>
                  <a:schemeClr val="accent3">
                    <a:lumMod val="20000"/>
                    <a:lumOff val="80000"/>
                  </a:schemeClr>
                </a:solidFill>
                <a:latin typeface="+mn-lt"/>
              </a:rPr>
              <a:t>; Jeffrey </a:t>
            </a:r>
            <a:r>
              <a:rPr lang="en-US" sz="2800" dirty="0" err="1">
                <a:solidFill>
                  <a:schemeClr val="accent3">
                    <a:lumMod val="20000"/>
                    <a:lumOff val="80000"/>
                  </a:schemeClr>
                </a:solidFill>
                <a:latin typeface="+mn-lt"/>
              </a:rPr>
              <a:t>Ahn</a:t>
            </a:r>
            <a:r>
              <a:rPr lang="en-US" sz="2800" dirty="0">
                <a:solidFill>
                  <a:schemeClr val="accent3">
                    <a:lumMod val="20000"/>
                    <a:lumOff val="80000"/>
                  </a:schemeClr>
                </a:solidFill>
                <a:latin typeface="+mn-lt"/>
              </a:rPr>
              <a:t> MD</a:t>
            </a:r>
            <a:r>
              <a:rPr lang="en-US" sz="2800" baseline="30000" dirty="0">
                <a:solidFill>
                  <a:schemeClr val="accent3">
                    <a:lumMod val="20000"/>
                    <a:lumOff val="80000"/>
                  </a:schemeClr>
                </a:solidFill>
              </a:rPr>
              <a:t>1,2</a:t>
            </a:r>
            <a:r>
              <a:rPr lang="en-US" sz="2800" dirty="0">
                <a:solidFill>
                  <a:schemeClr val="accent3">
                    <a:lumMod val="20000"/>
                    <a:lumOff val="80000"/>
                  </a:schemeClr>
                </a:solidFill>
                <a:latin typeface="+mn-lt"/>
              </a:rPr>
              <a:t>; Daniel </a:t>
            </a:r>
            <a:r>
              <a:rPr lang="en-US" sz="2800" dirty="0" err="1">
                <a:solidFill>
                  <a:schemeClr val="accent3">
                    <a:lumMod val="20000"/>
                    <a:lumOff val="80000"/>
                  </a:schemeClr>
                </a:solidFill>
                <a:latin typeface="+mn-lt"/>
              </a:rPr>
              <a:t>Amponsah</a:t>
            </a:r>
            <a:r>
              <a:rPr lang="en-US" sz="2800" dirty="0">
                <a:solidFill>
                  <a:schemeClr val="accent3">
                    <a:lumMod val="20000"/>
                    <a:lumOff val="80000"/>
                  </a:schemeClr>
                </a:solidFill>
                <a:latin typeface="+mn-lt"/>
              </a:rPr>
              <a:t> MS3, </a:t>
            </a:r>
            <a:r>
              <a:rPr lang="en-US" sz="2800" dirty="0" err="1">
                <a:solidFill>
                  <a:schemeClr val="accent3">
                    <a:lumMod val="20000"/>
                    <a:lumOff val="80000"/>
                  </a:schemeClr>
                </a:solidFill>
                <a:latin typeface="+mn-lt"/>
              </a:rPr>
              <a:t>Shannice</a:t>
            </a:r>
            <a:r>
              <a:rPr lang="en-US" sz="2800" dirty="0">
                <a:solidFill>
                  <a:schemeClr val="accent3">
                    <a:lumMod val="20000"/>
                    <a:lumOff val="80000"/>
                  </a:schemeClr>
                </a:solidFill>
                <a:latin typeface="+mn-lt"/>
              </a:rPr>
              <a:t> Baker MS3, Jose Rodriquez MD</a:t>
            </a:r>
            <a:r>
              <a:rPr lang="en-US" sz="2800" baseline="30000" dirty="0">
                <a:solidFill>
                  <a:schemeClr val="accent3">
                    <a:lumMod val="20000"/>
                    <a:lumOff val="80000"/>
                  </a:schemeClr>
                </a:solidFill>
              </a:rPr>
              <a:t>2</a:t>
            </a:r>
            <a:r>
              <a:rPr lang="en-US" sz="2800" dirty="0">
                <a:solidFill>
                  <a:schemeClr val="accent3">
                    <a:lumMod val="20000"/>
                    <a:lumOff val="80000"/>
                  </a:schemeClr>
                </a:solidFill>
                <a:latin typeface="+mn-lt"/>
              </a:rPr>
              <a:t>, and Gary Thompson, DO</a:t>
            </a:r>
            <a:r>
              <a:rPr lang="en-US" sz="2800" baseline="30000" dirty="0">
                <a:solidFill>
                  <a:schemeClr val="accent3">
                    <a:lumMod val="20000"/>
                    <a:lumOff val="80000"/>
                  </a:schemeClr>
                </a:solidFill>
                <a:latin typeface="+mn-lt"/>
              </a:rPr>
              <a:t>1,2</a:t>
            </a:r>
          </a:p>
          <a:p>
            <a:pPr algn="ctr" eaLnBrk="1" hangingPunct="1"/>
            <a:r>
              <a:rPr lang="en-US" sz="2800" baseline="30000" dirty="0">
                <a:solidFill>
                  <a:schemeClr val="accent3">
                    <a:lumMod val="20000"/>
                    <a:lumOff val="80000"/>
                  </a:schemeClr>
                </a:solidFill>
                <a:latin typeface="+mn-lt"/>
              </a:rPr>
              <a:t>1</a:t>
            </a:r>
            <a:r>
              <a:rPr lang="en-US" sz="2800" dirty="0">
                <a:solidFill>
                  <a:schemeClr val="accent3">
                    <a:lumMod val="20000"/>
                    <a:lumOff val="80000"/>
                  </a:schemeClr>
                </a:solidFill>
                <a:latin typeface="+mn-lt"/>
              </a:rPr>
              <a:t>Loma Linda University Medical Center , </a:t>
            </a:r>
            <a:r>
              <a:rPr lang="en-US" sz="2800" baseline="30000" dirty="0">
                <a:solidFill>
                  <a:schemeClr val="accent3">
                    <a:lumMod val="20000"/>
                    <a:lumOff val="80000"/>
                  </a:schemeClr>
                </a:solidFill>
                <a:latin typeface="+mn-lt"/>
              </a:rPr>
              <a:t>2</a:t>
            </a:r>
            <a:r>
              <a:rPr lang="en-US" sz="2800" dirty="0">
                <a:solidFill>
                  <a:schemeClr val="accent3">
                    <a:lumMod val="20000"/>
                    <a:lumOff val="80000"/>
                  </a:schemeClr>
                </a:solidFill>
                <a:latin typeface="+mn-lt"/>
              </a:rPr>
              <a:t>Riverside University Medical Center</a:t>
            </a:r>
          </a:p>
        </p:txBody>
      </p:sp>
      <p:sp>
        <p:nvSpPr>
          <p:cNvPr id="24" name="TextBox 23"/>
          <p:cNvSpPr txBox="1"/>
          <p:nvPr/>
        </p:nvSpPr>
        <p:spPr>
          <a:xfrm>
            <a:off x="1280162" y="20025361"/>
            <a:ext cx="2171325" cy="1588333"/>
          </a:xfrm>
          <a:prstGeom prst="rect">
            <a:avLst/>
          </a:prstGeom>
          <a:solidFill>
            <a:schemeClr val="accent1">
              <a:lumMod val="40000"/>
              <a:lumOff val="60000"/>
            </a:schemeClr>
          </a:solidFill>
        </p:spPr>
        <p:txBody>
          <a:bodyPr wrap="none" lIns="48971" tIns="24486" rIns="48971" bIns="24486" rtlCol="0">
            <a:spAutoFit/>
          </a:bodyPr>
          <a:lstStyle/>
          <a:p>
            <a:r>
              <a:rPr lang="en-US" sz="2000" dirty="0"/>
              <a:t>&lt;your name&gt;</a:t>
            </a:r>
          </a:p>
          <a:p>
            <a:r>
              <a:rPr lang="en-US" sz="2000" dirty="0"/>
              <a:t>&lt;your organization&gt;</a:t>
            </a:r>
          </a:p>
          <a:p>
            <a:r>
              <a:rPr lang="en-US" sz="2000" dirty="0"/>
              <a:t>Email:</a:t>
            </a:r>
          </a:p>
          <a:p>
            <a:r>
              <a:rPr lang="en-US" sz="2000" dirty="0"/>
              <a:t>Website:</a:t>
            </a:r>
          </a:p>
          <a:p>
            <a:r>
              <a:rPr lang="en-US" sz="2000" dirty="0"/>
              <a:t>Phone:</a:t>
            </a:r>
          </a:p>
        </p:txBody>
      </p:sp>
      <p:sp>
        <p:nvSpPr>
          <p:cNvPr id="25" name="TextBox 24"/>
          <p:cNvSpPr txBox="1"/>
          <p:nvPr/>
        </p:nvSpPr>
        <p:spPr>
          <a:xfrm>
            <a:off x="1280161" y="19431001"/>
            <a:ext cx="1450230" cy="557282"/>
          </a:xfrm>
          <a:prstGeom prst="rect">
            <a:avLst/>
          </a:prstGeom>
          <a:noFill/>
        </p:spPr>
        <p:txBody>
          <a:bodyPr wrap="none" lIns="48971" tIns="24486" rIns="48971" bIns="24486" rtlCol="0">
            <a:spAutoFit/>
          </a:bodyPr>
          <a:lstStyle/>
          <a:p>
            <a:r>
              <a:rPr lang="en-US" sz="3200" b="1" dirty="0"/>
              <a:t>Contact</a:t>
            </a:r>
          </a:p>
        </p:txBody>
      </p:sp>
      <p:sp>
        <p:nvSpPr>
          <p:cNvPr id="26" name="TextBox 25"/>
          <p:cNvSpPr txBox="1"/>
          <p:nvPr/>
        </p:nvSpPr>
        <p:spPr>
          <a:xfrm>
            <a:off x="16459200" y="20025359"/>
            <a:ext cx="14630400" cy="1463040"/>
          </a:xfrm>
          <a:prstGeom prst="rect">
            <a:avLst/>
          </a:prstGeom>
          <a:noFill/>
        </p:spPr>
        <p:txBody>
          <a:bodyPr wrap="square" lIns="48971" tIns="48971" rIns="48971" bIns="48971" numCol="1" spcCol="244855" rtlCol="0">
            <a:noAutofit/>
          </a:bodyPr>
          <a:lstStyle/>
          <a:p>
            <a:pPr marL="228600" indent="-228600">
              <a:buFont typeface="+mj-lt"/>
              <a:buAutoNum type="arabicPeriod"/>
            </a:pPr>
            <a:r>
              <a:rPr lang="en-US" sz="900" dirty="0"/>
              <a:t>Chao, T. C. (2001). Chronic hepatitis C virus infection associated with </a:t>
            </a:r>
            <a:r>
              <a:rPr lang="en-US" sz="900" dirty="0" smtClean="0"/>
              <a:t>primary </a:t>
            </a:r>
            <a:r>
              <a:rPr lang="en-US" sz="900" dirty="0"/>
              <a:t> </a:t>
            </a:r>
            <a:r>
              <a:rPr lang="en-US" sz="900" dirty="0" smtClean="0"/>
              <a:t>warm-type </a:t>
            </a:r>
            <a:r>
              <a:rPr lang="en-US" sz="900" dirty="0"/>
              <a:t>autoimmune hemolytic anemia. </a:t>
            </a:r>
            <a:r>
              <a:rPr lang="en-US" sz="900" i="1" dirty="0" smtClean="0"/>
              <a:t>Journal </a:t>
            </a:r>
            <a:r>
              <a:rPr lang="en-US" sz="900" i="1" dirty="0"/>
              <a:t>of clinical </a:t>
            </a:r>
            <a:r>
              <a:rPr lang="en-US" sz="900" i="1" dirty="0" smtClean="0"/>
              <a:t> gastroenterology</a:t>
            </a:r>
            <a:r>
              <a:rPr lang="en-US" sz="900" dirty="0" smtClean="0"/>
              <a:t>, </a:t>
            </a:r>
            <a:r>
              <a:rPr lang="en-US" sz="900" dirty="0"/>
              <a:t>232 - </a:t>
            </a:r>
            <a:r>
              <a:rPr lang="en-US" sz="900" dirty="0" smtClean="0"/>
              <a:t>233</a:t>
            </a:r>
            <a:r>
              <a:rPr lang="en-US" sz="900" dirty="0"/>
              <a:t>.</a:t>
            </a:r>
          </a:p>
          <a:p>
            <a:pPr marL="228600" indent="-228600">
              <a:buFont typeface="+mj-lt"/>
              <a:buAutoNum type="arabicPeriod"/>
            </a:pPr>
            <a:r>
              <a:rPr lang="en-US" sz="900" dirty="0"/>
              <a:t>Pierce, A. (2011). Pathology consultation on drug-induced hemolytic </a:t>
            </a:r>
            <a:r>
              <a:rPr lang="en-US" sz="900" dirty="0" smtClean="0"/>
              <a:t>anemia. </a:t>
            </a:r>
            <a:r>
              <a:rPr lang="en-US" sz="900" i="1" dirty="0" smtClean="0"/>
              <a:t>American </a:t>
            </a:r>
            <a:r>
              <a:rPr lang="en-US" sz="900" i="1" dirty="0"/>
              <a:t>journal of clinical </a:t>
            </a:r>
            <a:r>
              <a:rPr lang="en-US" sz="900" i="1" dirty="0" smtClean="0"/>
              <a:t>pathology</a:t>
            </a:r>
            <a:r>
              <a:rPr lang="en-US" sz="900" dirty="0" smtClean="0"/>
              <a:t>, </a:t>
            </a:r>
            <a:r>
              <a:rPr lang="en-US" sz="900" dirty="0"/>
              <a:t>7 - </a:t>
            </a:r>
            <a:r>
              <a:rPr lang="en-US" sz="900" dirty="0" smtClean="0"/>
              <a:t>12</a:t>
            </a:r>
            <a:r>
              <a:rPr lang="en-US" sz="900" dirty="0"/>
              <a:t>.</a:t>
            </a:r>
          </a:p>
          <a:p>
            <a:pPr marL="228600" indent="-228600">
              <a:buFont typeface="+mj-lt"/>
              <a:buAutoNum type="arabicPeriod"/>
            </a:pPr>
            <a:r>
              <a:rPr lang="en-US" sz="900" dirty="0"/>
              <a:t>Srinivasan, R. (2001). Autoimmune hemolytic anemia in </a:t>
            </a:r>
            <a:r>
              <a:rPr lang="en-US" sz="900" dirty="0" smtClean="0"/>
              <a:t>treatment-naïve </a:t>
            </a:r>
            <a:r>
              <a:rPr lang="en-US" sz="900" dirty="0"/>
              <a:t>chronic </a:t>
            </a:r>
            <a:r>
              <a:rPr lang="en-US" sz="900" dirty="0" smtClean="0"/>
              <a:t>hepatitis </a:t>
            </a:r>
            <a:r>
              <a:rPr lang="en-US" sz="900" dirty="0"/>
              <a:t>C infection. </a:t>
            </a:r>
            <a:r>
              <a:rPr lang="en-US" sz="900" i="1" dirty="0" smtClean="0"/>
              <a:t>Journal </a:t>
            </a:r>
            <a:r>
              <a:rPr lang="en-US" sz="900" i="1" dirty="0"/>
              <a:t>of clinical </a:t>
            </a:r>
            <a:r>
              <a:rPr lang="en-US" sz="900" i="1" dirty="0" smtClean="0"/>
              <a:t>gastroenterology</a:t>
            </a:r>
            <a:r>
              <a:rPr lang="en-US" sz="900" dirty="0" smtClean="0"/>
              <a:t>, </a:t>
            </a:r>
            <a:r>
              <a:rPr lang="en-US" sz="900" dirty="0"/>
              <a:t>245 - </a:t>
            </a:r>
            <a:r>
              <a:rPr lang="en-US" sz="900" dirty="0" smtClean="0"/>
              <a:t>247</a:t>
            </a:r>
            <a:r>
              <a:rPr lang="en-US" sz="900" dirty="0"/>
              <a:t>.</a:t>
            </a:r>
          </a:p>
          <a:p>
            <a:pPr marL="228600" indent="-228600">
              <a:buFont typeface="+mj-lt"/>
              <a:buAutoNum type="arabicPeriod"/>
            </a:pPr>
            <a:r>
              <a:rPr lang="en-US" sz="900" dirty="0" err="1"/>
              <a:t>Weatherall</a:t>
            </a:r>
            <a:r>
              <a:rPr lang="en-US" sz="900" dirty="0"/>
              <a:t>, D. J. (2000). Red cells I: inherited </a:t>
            </a:r>
            <a:r>
              <a:rPr lang="en-US" sz="900" dirty="0" err="1"/>
              <a:t>anaemias</a:t>
            </a:r>
            <a:r>
              <a:rPr lang="en-US" sz="900" dirty="0"/>
              <a:t>. </a:t>
            </a:r>
            <a:r>
              <a:rPr lang="en-US" sz="900" i="1" dirty="0" smtClean="0"/>
              <a:t>Lancet</a:t>
            </a:r>
            <a:r>
              <a:rPr lang="en-US" sz="900" dirty="0" smtClean="0"/>
              <a:t>, 1169&amp;1260.</a:t>
            </a:r>
            <a:endParaRPr lang="en-US" sz="900" dirty="0"/>
          </a:p>
          <a:p>
            <a:pPr marL="244855" indent="-244855">
              <a:buFont typeface="+mj-lt"/>
              <a:buAutoNum type="arabicPeriod"/>
            </a:pPr>
            <a:endParaRPr lang="en-US" sz="900" dirty="0"/>
          </a:p>
          <a:p>
            <a:pPr marL="244855" indent="-244855">
              <a:buFont typeface="+mj-lt"/>
              <a:buAutoNum type="arabicPeriod"/>
            </a:pPr>
            <a:endParaRPr lang="en-US" sz="900" dirty="0"/>
          </a:p>
        </p:txBody>
      </p:sp>
      <p:sp>
        <p:nvSpPr>
          <p:cNvPr id="27" name="TextBox 26"/>
          <p:cNvSpPr txBox="1"/>
          <p:nvPr/>
        </p:nvSpPr>
        <p:spPr>
          <a:xfrm>
            <a:off x="16459202" y="19431001"/>
            <a:ext cx="2026670" cy="557282"/>
          </a:xfrm>
          <a:prstGeom prst="rect">
            <a:avLst/>
          </a:prstGeom>
          <a:noFill/>
        </p:spPr>
        <p:txBody>
          <a:bodyPr wrap="none" lIns="48971" tIns="24486" rIns="48971" bIns="24486" rtlCol="0">
            <a:spAutoFit/>
          </a:bodyPr>
          <a:lstStyle/>
          <a:p>
            <a:r>
              <a:rPr lang="en-US" sz="3200" b="1" dirty="0"/>
              <a:t>References</a:t>
            </a:r>
          </a:p>
        </p:txBody>
      </p:sp>
      <p:sp>
        <p:nvSpPr>
          <p:cNvPr id="10" name="Text Box 189"/>
          <p:cNvSpPr txBox="1">
            <a:spLocks noChangeArrowheads="1"/>
          </p:cNvSpPr>
          <p:nvPr/>
        </p:nvSpPr>
        <p:spPr bwMode="auto">
          <a:xfrm>
            <a:off x="1402080" y="3657600"/>
            <a:ext cx="19372014" cy="1213460"/>
          </a:xfrm>
          <a:prstGeom prst="rect">
            <a:avLst/>
          </a:prstGeom>
          <a:solidFill>
            <a:schemeClr val="bg1"/>
          </a:solidFill>
          <a:ln w="12700">
            <a:solidFill>
              <a:schemeClr val="accent1">
                <a:lumMod val="75000"/>
              </a:schemeClr>
            </a:solidFill>
          </a:ln>
          <a:effectLst/>
        </p:spPr>
        <p:txBody>
          <a:bodyPr wrap="square" lIns="97942" tIns="97942" rIns="97942" bIns="97942">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dirty="0">
                <a:latin typeface="Calibri" charset="0"/>
                <a:ea typeface="Calibri" charset="0"/>
                <a:cs typeface="Calibri" charset="0"/>
              </a:rPr>
              <a:t>The etiologies of hemolytic anemia are broadly classified into intrinsic and extrinsic causes. Immune mediated causes of hemolytic anemia are further subdivided into warm and cold hemolytic anemia. Here, we present a complex case of </a:t>
            </a:r>
            <a:r>
              <a:rPr lang="en-US" dirty="0" err="1">
                <a:latin typeface="Calibri" charset="0"/>
                <a:ea typeface="Calibri" charset="0"/>
                <a:cs typeface="Calibri" charset="0"/>
              </a:rPr>
              <a:t>cephalosporins</a:t>
            </a:r>
            <a:r>
              <a:rPr lang="en-US" dirty="0">
                <a:latin typeface="Calibri" charset="0"/>
                <a:ea typeface="Calibri" charset="0"/>
                <a:cs typeface="Calibri" charset="0"/>
              </a:rPr>
              <a:t> as a likely contributor to Warm Autoimmune Hemolytic Anemia in a patient with untreated Chronic Hepatitis C cirrhosis. </a:t>
            </a:r>
          </a:p>
        </p:txBody>
      </p:sp>
      <p:sp>
        <p:nvSpPr>
          <p:cNvPr id="32" name="Rectangle 31"/>
          <p:cNvSpPr/>
          <p:nvPr/>
        </p:nvSpPr>
        <p:spPr>
          <a:xfrm>
            <a:off x="1402080" y="3200400"/>
            <a:ext cx="19372014" cy="4572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48971" tIns="24486" rIns="48971" bIns="24486" rtlCol="0" anchor="ctr"/>
          <a:lstStyle/>
          <a:p>
            <a:pPr algn="ctr"/>
            <a:r>
              <a:rPr lang="en-US" sz="3200" b="1" dirty="0">
                <a:solidFill>
                  <a:schemeClr val="accent3">
                    <a:lumMod val="20000"/>
                    <a:lumOff val="80000"/>
                  </a:schemeClr>
                </a:solidFill>
              </a:rPr>
              <a:t>Introduction</a:t>
            </a:r>
          </a:p>
        </p:txBody>
      </p:sp>
      <p:sp>
        <p:nvSpPr>
          <p:cNvPr id="33" name="Rectangle 32"/>
          <p:cNvSpPr/>
          <p:nvPr/>
        </p:nvSpPr>
        <p:spPr>
          <a:xfrm>
            <a:off x="1402080" y="5333071"/>
            <a:ext cx="19372014" cy="4572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48971" tIns="24486" rIns="48971" bIns="24486" rtlCol="0" anchor="ctr"/>
          <a:lstStyle/>
          <a:p>
            <a:pPr algn="ctr"/>
            <a:r>
              <a:rPr lang="en-US" sz="3200" b="1" dirty="0">
                <a:solidFill>
                  <a:schemeClr val="accent3">
                    <a:lumMod val="20000"/>
                    <a:lumOff val="80000"/>
                  </a:schemeClr>
                </a:solidFill>
              </a:rPr>
              <a:t>Case </a:t>
            </a:r>
          </a:p>
        </p:txBody>
      </p:sp>
      <p:sp>
        <p:nvSpPr>
          <p:cNvPr id="12" name="Text Box 191"/>
          <p:cNvSpPr txBox="1">
            <a:spLocks noChangeArrowheads="1"/>
          </p:cNvSpPr>
          <p:nvPr/>
        </p:nvSpPr>
        <p:spPr bwMode="auto">
          <a:xfrm>
            <a:off x="21913160" y="10275003"/>
            <a:ext cx="9906517" cy="5953219"/>
          </a:xfrm>
          <a:prstGeom prst="rect">
            <a:avLst/>
          </a:prstGeom>
          <a:solidFill>
            <a:schemeClr val="bg1"/>
          </a:solidFill>
          <a:ln w="12700">
            <a:solidFill>
              <a:schemeClr val="accent1">
                <a:lumMod val="75000"/>
              </a:schemeClr>
            </a:solidFill>
          </a:ln>
          <a:effectLst/>
        </p:spPr>
        <p:txBody>
          <a:bodyPr wrap="square" lIns="97942" tIns="97942" rIns="97942" bIns="97942">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dirty="0">
                <a:latin typeface="Calibri" pitchFamily="34" charset="0"/>
              </a:rPr>
              <a:t>Here we present a case that shows cephalosporin/drug induced hemolytic anemia as a possible mechanism underlying the induction of warm-type AIHA in a patient with Chronic Hepatitis C. This patient underwent a comprehensive diagnostic work-up to rule out other potential causes of acute anemia in decompensated cirrhosis and showed a definite temporal association between </a:t>
            </a:r>
            <a:r>
              <a:rPr lang="en-US" dirty="0" err="1">
                <a:latin typeface="Calibri" pitchFamily="34" charset="0"/>
              </a:rPr>
              <a:t>Cefepime</a:t>
            </a:r>
            <a:r>
              <a:rPr lang="en-US" dirty="0">
                <a:latin typeface="Calibri" pitchFamily="34" charset="0"/>
              </a:rPr>
              <a:t> use and acute anemia (figure1). </a:t>
            </a:r>
            <a:r>
              <a:rPr lang="en-US" dirty="0" err="1">
                <a:latin typeface="Calibri" pitchFamily="34" charset="0"/>
              </a:rPr>
              <a:t>Cephalosporins</a:t>
            </a:r>
            <a:r>
              <a:rPr lang="en-US" dirty="0">
                <a:latin typeface="Calibri" pitchFamily="34" charset="0"/>
              </a:rPr>
              <a:t> are one of the most common causes of drug induced hemolytic anemia. Depending on type and generation, the mechanism associated with the hemolytic anemia differs. For example </a:t>
            </a:r>
            <a:r>
              <a:rPr lang="en-US" dirty="0" err="1">
                <a:latin typeface="Calibri" pitchFamily="34" charset="0"/>
              </a:rPr>
              <a:t>cefotetan</a:t>
            </a:r>
            <a:r>
              <a:rPr lang="en-US" dirty="0">
                <a:latin typeface="Calibri" pitchFamily="34" charset="0"/>
              </a:rPr>
              <a:t>, a second-generation cephalosporin, covalently binds and attaches to the RBC </a:t>
            </a:r>
            <a:r>
              <a:rPr lang="en-US" dirty="0" smtClean="0">
                <a:latin typeface="Calibri" pitchFamily="34" charset="0"/>
              </a:rPr>
              <a:t>coat inducing </a:t>
            </a:r>
            <a:r>
              <a:rPr lang="en-US" dirty="0">
                <a:latin typeface="Calibri" pitchFamily="34" charset="0"/>
              </a:rPr>
              <a:t>extravascular immune hemolysis via macrophage Fc receptor recognition. Ceftriaxone, a third-generation cephalosporin, covalently or non-covalently binds to RBC membrane creating a </a:t>
            </a:r>
            <a:r>
              <a:rPr lang="en-US" dirty="0" err="1">
                <a:latin typeface="Calibri" pitchFamily="34" charset="0"/>
              </a:rPr>
              <a:t>neoantigen</a:t>
            </a:r>
            <a:r>
              <a:rPr lang="en-US" dirty="0">
                <a:latin typeface="Calibri" pitchFamily="34" charset="0"/>
              </a:rPr>
              <a:t>. Antibodies are then able to react with the drug, drug plus the RBC membrane, or the membrane portion of the </a:t>
            </a:r>
            <a:r>
              <a:rPr lang="en-US" dirty="0" err="1">
                <a:latin typeface="Calibri" pitchFamily="34" charset="0"/>
              </a:rPr>
              <a:t>neoantigen</a:t>
            </a:r>
            <a:r>
              <a:rPr lang="en-US" dirty="0">
                <a:latin typeface="Calibri" pitchFamily="34" charset="0"/>
              </a:rPr>
              <a:t>.(Pierce 2011). As is illustrated by this case, discontinuation of the Cephalosporin can result in resolution of acute hemolysis and stabilization of anemia. Earlier reports by Chao and </a:t>
            </a:r>
            <a:r>
              <a:rPr lang="en-US" dirty="0" err="1">
                <a:latin typeface="Calibri" pitchFamily="34" charset="0"/>
              </a:rPr>
              <a:t>Srinivasan</a:t>
            </a:r>
            <a:r>
              <a:rPr lang="en-US" dirty="0">
                <a:latin typeface="Calibri" pitchFamily="34" charset="0"/>
              </a:rPr>
              <a:t> also suggest a possible benefit of a course of steroids for resolution of warm AIHA in patients with chronic Hepatitis C. </a:t>
            </a:r>
          </a:p>
        </p:txBody>
      </p:sp>
      <p:sp>
        <p:nvSpPr>
          <p:cNvPr id="35" name="Rectangle 34"/>
          <p:cNvSpPr/>
          <p:nvPr/>
        </p:nvSpPr>
        <p:spPr>
          <a:xfrm>
            <a:off x="21913160" y="9817803"/>
            <a:ext cx="9906517" cy="4572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48971" tIns="24486" rIns="48971" bIns="24486" rtlCol="0" anchor="ctr"/>
          <a:lstStyle/>
          <a:p>
            <a:pPr algn="ctr"/>
            <a:r>
              <a:rPr lang="en-US" sz="3200" b="1" dirty="0">
                <a:solidFill>
                  <a:schemeClr val="accent3">
                    <a:lumMod val="20000"/>
                    <a:lumOff val="80000"/>
                  </a:schemeClr>
                </a:solidFill>
              </a:rPr>
              <a:t>Discussion</a:t>
            </a:r>
          </a:p>
        </p:txBody>
      </p:sp>
      <p:sp>
        <p:nvSpPr>
          <p:cNvPr id="11" name="Text Box 190"/>
          <p:cNvSpPr txBox="1">
            <a:spLocks noChangeArrowheads="1"/>
          </p:cNvSpPr>
          <p:nvPr/>
        </p:nvSpPr>
        <p:spPr bwMode="auto">
          <a:xfrm>
            <a:off x="1402080" y="5790273"/>
            <a:ext cx="19372014" cy="6630327"/>
          </a:xfrm>
          <a:prstGeom prst="rect">
            <a:avLst/>
          </a:prstGeom>
          <a:solidFill>
            <a:schemeClr val="bg1"/>
          </a:solidFill>
          <a:ln w="12700">
            <a:solidFill>
              <a:schemeClr val="accent1">
                <a:lumMod val="75000"/>
              </a:schemeClr>
            </a:solidFill>
          </a:ln>
          <a:effectLst/>
        </p:spPr>
        <p:txBody>
          <a:bodyPr wrap="square" lIns="97942" tIns="97942" rIns="97942" bIns="97942">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r>
              <a:rPr lang="en-US" dirty="0">
                <a:latin typeface="Calibri" charset="0"/>
                <a:ea typeface="Calibri" charset="0"/>
                <a:cs typeface="Calibri" charset="0"/>
              </a:rPr>
              <a:t>A 31-year-old male with decompensated cirrhosis secondary to chronic untreated Hepatitis C and Alcoholic liver disease was admitted for recurrence of right lower extremity MRSA cellulitis. His past medical history was significant for a prior admission for right lower extremity cellulitis. In this prior admission he was treated with IV Vancomycin and </a:t>
            </a:r>
            <a:r>
              <a:rPr lang="en-US" dirty="0" err="1">
                <a:latin typeface="Calibri" charset="0"/>
                <a:ea typeface="Calibri" charset="0"/>
                <a:cs typeface="Calibri" charset="0"/>
              </a:rPr>
              <a:t>Cefepime</a:t>
            </a:r>
            <a:r>
              <a:rPr lang="en-US" dirty="0">
                <a:latin typeface="Calibri" charset="0"/>
                <a:ea typeface="Calibri" charset="0"/>
                <a:cs typeface="Calibri" charset="0"/>
              </a:rPr>
              <a:t> for 3 days and was discharged home on oral doxycycline and </a:t>
            </a:r>
            <a:r>
              <a:rPr lang="en-US" dirty="0" err="1">
                <a:latin typeface="Calibri" charset="0"/>
                <a:ea typeface="Calibri" charset="0"/>
                <a:cs typeface="Calibri" charset="0"/>
              </a:rPr>
              <a:t>levaquin</a:t>
            </a:r>
            <a:r>
              <a:rPr lang="en-US" dirty="0">
                <a:latin typeface="Calibri" charset="0"/>
                <a:ea typeface="Calibri" charset="0"/>
                <a:cs typeface="Calibri" charset="0"/>
              </a:rPr>
              <a:t>. The patient reported increasing swelling, erythema and tenderness in wide distribution from ankle to mid-thigh, which prompted the patient to present to the hospital. He was admitted to internal medicine service for the management of acute on chronic cellulitis.</a:t>
            </a:r>
          </a:p>
          <a:p>
            <a:r>
              <a:rPr lang="en-US" dirty="0">
                <a:latin typeface="Calibri" charset="0"/>
                <a:ea typeface="Calibri" charset="0"/>
                <a:cs typeface="Calibri" charset="0"/>
              </a:rPr>
              <a:t> </a:t>
            </a:r>
          </a:p>
          <a:p>
            <a:r>
              <a:rPr lang="en-US" dirty="0">
                <a:latin typeface="Calibri" charset="0"/>
                <a:ea typeface="Calibri" charset="0"/>
                <a:cs typeface="Calibri" charset="0"/>
              </a:rPr>
              <a:t>Upon admission, the patient was switched to the antibiotics used during the previous admission (Vancomycin and </a:t>
            </a:r>
            <a:r>
              <a:rPr lang="en-US" dirty="0" err="1">
                <a:latin typeface="Calibri" charset="0"/>
                <a:ea typeface="Calibri" charset="0"/>
                <a:cs typeface="Calibri" charset="0"/>
              </a:rPr>
              <a:t>Cefepime</a:t>
            </a:r>
            <a:r>
              <a:rPr lang="en-US" dirty="0">
                <a:latin typeface="Calibri" charset="0"/>
                <a:ea typeface="Calibri" charset="0"/>
                <a:cs typeface="Calibri" charset="0"/>
              </a:rPr>
              <a:t>).  Concurrent with this switch was a progressive worsening of anemia and associated elevations in hemolysis markers. Specifically, Hemoglobin and hematocrit acutely decreased from admission level of 9mg/</a:t>
            </a:r>
            <a:r>
              <a:rPr lang="en-US" dirty="0" err="1">
                <a:latin typeface="Calibri" charset="0"/>
                <a:ea typeface="Calibri" charset="0"/>
                <a:cs typeface="Calibri" charset="0"/>
              </a:rPr>
              <a:t>dL</a:t>
            </a:r>
            <a:r>
              <a:rPr lang="en-US" dirty="0">
                <a:latin typeface="Calibri" charset="0"/>
                <a:ea typeface="Calibri" charset="0"/>
                <a:cs typeface="Calibri" charset="0"/>
              </a:rPr>
              <a:t> and 29% to nadir of 6.4mg/</a:t>
            </a:r>
            <a:r>
              <a:rPr lang="en-US" dirty="0" err="1">
                <a:latin typeface="Calibri" charset="0"/>
                <a:ea typeface="Calibri" charset="0"/>
                <a:cs typeface="Calibri" charset="0"/>
              </a:rPr>
              <a:t>dL</a:t>
            </a:r>
            <a:r>
              <a:rPr lang="en-US" dirty="0">
                <a:latin typeface="Calibri" charset="0"/>
                <a:ea typeface="Calibri" charset="0"/>
                <a:cs typeface="Calibri" charset="0"/>
              </a:rPr>
              <a:t> and 18.7% on 6th day of admission (Figure 1). At the same time, Total bilirubin significantly up trended from 2.6mg/</a:t>
            </a:r>
            <a:r>
              <a:rPr lang="en-US" dirty="0" err="1">
                <a:latin typeface="Calibri" charset="0"/>
                <a:ea typeface="Calibri" charset="0"/>
                <a:cs typeface="Calibri" charset="0"/>
              </a:rPr>
              <a:t>dL</a:t>
            </a:r>
            <a:r>
              <a:rPr lang="en-US" dirty="0">
                <a:latin typeface="Calibri" charset="0"/>
                <a:ea typeface="Calibri" charset="0"/>
                <a:cs typeface="Calibri" charset="0"/>
              </a:rPr>
              <a:t> on admission peaking at 11.9mg/</a:t>
            </a:r>
            <a:r>
              <a:rPr lang="en-US" dirty="0" err="1">
                <a:latin typeface="Calibri" charset="0"/>
                <a:ea typeface="Calibri" charset="0"/>
                <a:cs typeface="Calibri" charset="0"/>
              </a:rPr>
              <a:t>dL</a:t>
            </a:r>
            <a:r>
              <a:rPr lang="en-US" dirty="0">
                <a:latin typeface="Calibri" charset="0"/>
                <a:ea typeface="Calibri" charset="0"/>
                <a:cs typeface="Calibri" charset="0"/>
              </a:rPr>
              <a:t> (direct bilirubin 5.68mg/</a:t>
            </a:r>
            <a:r>
              <a:rPr lang="en-US" dirty="0" err="1">
                <a:latin typeface="Calibri" charset="0"/>
                <a:ea typeface="Calibri" charset="0"/>
                <a:cs typeface="Calibri" charset="0"/>
              </a:rPr>
              <a:t>dL</a:t>
            </a:r>
            <a:r>
              <a:rPr lang="en-US" dirty="0">
                <a:latin typeface="Calibri" charset="0"/>
                <a:ea typeface="Calibri" charset="0"/>
                <a:cs typeface="Calibri" charset="0"/>
              </a:rPr>
              <a:t>) on days 3-4 (Figure 2). Reticulocyte count was elevated at 2.3%, </a:t>
            </a:r>
            <a:r>
              <a:rPr lang="en-US" dirty="0" err="1">
                <a:latin typeface="Calibri" charset="0"/>
                <a:ea typeface="Calibri" charset="0"/>
                <a:cs typeface="Calibri" charset="0"/>
              </a:rPr>
              <a:t>Haptoglobin</a:t>
            </a:r>
            <a:r>
              <a:rPr lang="en-US" dirty="0">
                <a:latin typeface="Calibri" charset="0"/>
                <a:ea typeface="Calibri" charset="0"/>
                <a:cs typeface="Calibri" charset="0"/>
              </a:rPr>
              <a:t> &lt;15  and LDH 632. Blood peripheral smear showed moderate </a:t>
            </a:r>
            <a:r>
              <a:rPr lang="en-US" dirty="0" err="1">
                <a:latin typeface="Calibri" charset="0"/>
                <a:ea typeface="Calibri" charset="0"/>
                <a:cs typeface="Calibri" charset="0"/>
              </a:rPr>
              <a:t>anisocyotsis</a:t>
            </a:r>
            <a:r>
              <a:rPr lang="en-US" dirty="0">
                <a:latin typeface="Calibri" charset="0"/>
                <a:ea typeface="Calibri" charset="0"/>
                <a:cs typeface="Calibri" charset="0"/>
              </a:rPr>
              <a:t> and </a:t>
            </a:r>
            <a:r>
              <a:rPr lang="en-US" dirty="0" err="1">
                <a:latin typeface="Calibri" charset="0"/>
                <a:ea typeface="Calibri" charset="0"/>
                <a:cs typeface="Calibri" charset="0"/>
              </a:rPr>
              <a:t>poikilocytosis</a:t>
            </a:r>
            <a:r>
              <a:rPr lang="en-US" dirty="0">
                <a:latin typeface="Calibri" charset="0"/>
                <a:ea typeface="Calibri" charset="0"/>
                <a:cs typeface="Calibri" charset="0"/>
              </a:rPr>
              <a:t> but no morphologic evidence for parasites, spur cell anemia or </a:t>
            </a:r>
            <a:r>
              <a:rPr lang="en-US" dirty="0" err="1">
                <a:latin typeface="Calibri" charset="0"/>
                <a:ea typeface="Calibri" charset="0"/>
                <a:cs typeface="Calibri" charset="0"/>
              </a:rPr>
              <a:t>microangiopathic</a:t>
            </a:r>
            <a:r>
              <a:rPr lang="en-US" dirty="0">
                <a:latin typeface="Calibri" charset="0"/>
                <a:ea typeface="Calibri" charset="0"/>
                <a:cs typeface="Calibri" charset="0"/>
              </a:rPr>
              <a:t> hemolytic anemia.  Abdominal ultrasound was obtained which showed mild gallbladder wall thickening otherwise unremarkable findings. Significantly, liver enzymes stayed at their baseline throughout the admission. Direct Coombs testing was positive for Warm AIHA (DAT Poly AHG positive) and negative for Cold </a:t>
            </a:r>
            <a:r>
              <a:rPr lang="en-US" dirty="0" err="1">
                <a:latin typeface="Calibri" charset="0"/>
                <a:ea typeface="Calibri" charset="0"/>
                <a:cs typeface="Calibri" charset="0"/>
              </a:rPr>
              <a:t>Agglutins</a:t>
            </a:r>
            <a:r>
              <a:rPr lang="en-US" dirty="0">
                <a:latin typeface="Calibri" charset="0"/>
                <a:ea typeface="Calibri" charset="0"/>
                <a:cs typeface="Calibri" charset="0"/>
              </a:rPr>
              <a:t> (DAT C3 negative).  HIV was non-reactive, Hepatitis A total Ab and IgM was non-reactive, Hepatitis B Core and Surface Ag were non-reactive while </a:t>
            </a:r>
            <a:r>
              <a:rPr lang="en-US" dirty="0" err="1">
                <a:latin typeface="Calibri" charset="0"/>
                <a:ea typeface="Calibri" charset="0"/>
                <a:cs typeface="Calibri" charset="0"/>
              </a:rPr>
              <a:t>Hep</a:t>
            </a:r>
            <a:r>
              <a:rPr lang="en-US" dirty="0">
                <a:latin typeface="Calibri" charset="0"/>
                <a:ea typeface="Calibri" charset="0"/>
                <a:cs typeface="Calibri" charset="0"/>
              </a:rPr>
              <a:t> C Ab was reactive. Lastly, he underwent an EGD and colonoscopy. EGD showed mild antral erythema with no evidence of varices and colonoscopy did not show any sources of bleeding. Vancomycin and </a:t>
            </a:r>
            <a:r>
              <a:rPr lang="en-US" dirty="0" err="1">
                <a:latin typeface="Calibri" charset="0"/>
                <a:ea typeface="Calibri" charset="0"/>
                <a:cs typeface="Calibri" charset="0"/>
              </a:rPr>
              <a:t>Cefepime</a:t>
            </a:r>
            <a:r>
              <a:rPr lang="en-US" dirty="0">
                <a:latin typeface="Calibri" charset="0"/>
                <a:ea typeface="Calibri" charset="0"/>
                <a:cs typeface="Calibri" charset="0"/>
              </a:rPr>
              <a:t> were subsequently exchanged for oral Levaquin and Doxycycline on day 6 of admission. </a:t>
            </a:r>
          </a:p>
          <a:p>
            <a:r>
              <a:rPr lang="en-US" dirty="0">
                <a:latin typeface="Calibri" charset="0"/>
                <a:ea typeface="Calibri" charset="0"/>
                <a:cs typeface="Calibri" charset="0"/>
              </a:rPr>
              <a:t> </a:t>
            </a:r>
          </a:p>
          <a:p>
            <a:r>
              <a:rPr lang="en-US" dirty="0">
                <a:latin typeface="Calibri" charset="0"/>
                <a:ea typeface="Calibri" charset="0"/>
                <a:cs typeface="Calibri" charset="0"/>
              </a:rPr>
              <a:t>By day 8 of hospitalization, hemoglobin and bilirubin level returned to his baseline. Patient showed significant improvement with cellulitis thus discharged to skilled nursing facility with plans to follow up with primary care physician.</a:t>
            </a:r>
          </a:p>
        </p:txBody>
      </p:sp>
      <p:sp>
        <p:nvSpPr>
          <p:cNvPr id="51" name="Text Box 180"/>
          <p:cNvSpPr txBox="1">
            <a:spLocks noChangeArrowheads="1"/>
          </p:cNvSpPr>
          <p:nvPr/>
        </p:nvSpPr>
        <p:spPr bwMode="auto">
          <a:xfrm>
            <a:off x="2057400" y="18078313"/>
            <a:ext cx="3337157" cy="29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8971" tIns="24486" rIns="48971" bIns="24486">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1600" b="1" dirty="0">
                <a:latin typeface="Calibri" pitchFamily="34" charset="0"/>
              </a:rPr>
              <a:t>Figure 1.</a:t>
            </a:r>
            <a:r>
              <a:rPr lang="en-US" sz="1600" dirty="0">
                <a:latin typeface="Calibri" pitchFamily="34" charset="0"/>
              </a:rPr>
              <a:t> Hemoglobin and Hematocrit.</a:t>
            </a:r>
          </a:p>
        </p:txBody>
      </p:sp>
      <p:sp>
        <p:nvSpPr>
          <p:cNvPr id="52" name="Text Box 181"/>
          <p:cNvSpPr txBox="1">
            <a:spLocks noChangeArrowheads="1"/>
          </p:cNvSpPr>
          <p:nvPr/>
        </p:nvSpPr>
        <p:spPr bwMode="auto">
          <a:xfrm>
            <a:off x="11750055" y="18637300"/>
            <a:ext cx="3536058" cy="29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8971" tIns="24486" rIns="48971" bIns="24486" anchor="t">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1600" b="1" dirty="0">
                <a:latin typeface="Calibri" pitchFamily="34" charset="0"/>
              </a:rPr>
              <a:t>Figure 2.</a:t>
            </a:r>
            <a:r>
              <a:rPr lang="en-US" sz="1600" dirty="0">
                <a:latin typeface="Calibri" pitchFamily="34" charset="0"/>
              </a:rPr>
              <a:t>  T. Bilirubin and Direct Bilirubin .</a:t>
            </a:r>
            <a:endParaRPr lang="en-US" dirty="0">
              <a:cs typeface="Arial"/>
            </a:endParaRPr>
          </a:p>
        </p:txBody>
      </p:sp>
      <p:sp>
        <p:nvSpPr>
          <p:cNvPr id="30" name="Rectangle 265"/>
          <p:cNvSpPr>
            <a:spLocks noChangeAspect="1" noChangeArrowheads="1"/>
          </p:cNvSpPr>
          <p:nvPr/>
        </p:nvSpPr>
        <p:spPr bwMode="auto">
          <a:xfrm>
            <a:off x="1097280" y="731520"/>
            <a:ext cx="1827358" cy="1371600"/>
          </a:xfrm>
          <a:prstGeom prst="rect">
            <a:avLst/>
          </a:prstGeom>
          <a:blipFill dpi="0" rotWithShape="1">
            <a:blip r:embed="rId2">
              <a:lum bright="70000" contrast="-70000"/>
            </a:blip>
            <a:srcRect/>
            <a:stretch>
              <a:fillRect r="-79"/>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3814" tIns="41907" rIns="83814" bIns="41907" anchor="ctr"/>
          <a:lstStyle/>
          <a:p>
            <a:pPr algn="ctr" defTabSz="4022725"/>
            <a:r>
              <a:rPr lang="en-US" sz="1200" b="1" dirty="0">
                <a:latin typeface="Calibri" pitchFamily="34" charset="0"/>
              </a:rPr>
              <a:t>REPLACE THIS BOX WITH YOUR ORGANIZATION’S</a:t>
            </a:r>
          </a:p>
          <a:p>
            <a:pPr algn="ctr" defTabSz="4022725"/>
            <a:r>
              <a:rPr lang="en-US" sz="1200" b="1" dirty="0">
                <a:latin typeface="Calibri" pitchFamily="34" charset="0"/>
              </a:rPr>
              <a:t>HIGH RESOLUTION LOGO</a:t>
            </a:r>
          </a:p>
        </p:txBody>
      </p:sp>
      <p:sp>
        <p:nvSpPr>
          <p:cNvPr id="31" name="Rectangle 265"/>
          <p:cNvSpPr>
            <a:spLocks noChangeAspect="1" noChangeArrowheads="1"/>
          </p:cNvSpPr>
          <p:nvPr/>
        </p:nvSpPr>
        <p:spPr bwMode="auto">
          <a:xfrm>
            <a:off x="29992320" y="731520"/>
            <a:ext cx="1827358" cy="1371600"/>
          </a:xfrm>
          <a:prstGeom prst="rect">
            <a:avLst/>
          </a:prstGeom>
          <a:blipFill dpi="0" rotWithShape="1">
            <a:blip r:embed="rId2">
              <a:lum bright="70000" contrast="-70000"/>
            </a:blip>
            <a:srcRect/>
            <a:stretch>
              <a:fillRect r="-79"/>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3814" tIns="41907" rIns="83814" bIns="41907" anchor="ctr"/>
          <a:lstStyle/>
          <a:p>
            <a:pPr algn="ctr" defTabSz="4022725"/>
            <a:r>
              <a:rPr lang="en-US" sz="1200" b="1" dirty="0">
                <a:latin typeface="Calibri" pitchFamily="34" charset="0"/>
              </a:rPr>
              <a:t>REPLACE THIS BOX WITH YOUR ORGANIZATION’S</a:t>
            </a:r>
          </a:p>
          <a:p>
            <a:pPr algn="ctr" defTabSz="4022725"/>
            <a:r>
              <a:rPr lang="en-US" sz="1200" b="1" dirty="0">
                <a:latin typeface="Calibri" pitchFamily="34" charset="0"/>
              </a:rPr>
              <a:t>HIGH RESOLUTION LOGO</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0055" y="12918629"/>
            <a:ext cx="9024039" cy="5718671"/>
          </a:xfrm>
          <a:prstGeom prst="rect">
            <a:avLst/>
          </a:prstGeom>
        </p:spPr>
      </p:pic>
      <p:pic>
        <p:nvPicPr>
          <p:cNvPr id="9" name="Picture 12">
            <a:extLst>
              <a:ext uri="{FF2B5EF4-FFF2-40B4-BE49-F238E27FC236}">
                <a16:creationId xmlns:a16="http://schemas.microsoft.com/office/drawing/2014/main" xmlns="" id="{C081A284-F1D3-4B9F-ABAF-0223A73F21E7}"/>
              </a:ext>
            </a:extLst>
          </p:cNvPr>
          <p:cNvPicPr>
            <a:picLocks noChangeAspect="1"/>
          </p:cNvPicPr>
          <p:nvPr/>
        </p:nvPicPr>
        <p:blipFill>
          <a:blip r:embed="rId4"/>
          <a:stretch>
            <a:fillRect/>
          </a:stretch>
        </p:blipFill>
        <p:spPr>
          <a:xfrm>
            <a:off x="994296" y="781050"/>
            <a:ext cx="2001979" cy="1434401"/>
          </a:xfrm>
          <a:prstGeom prst="rect">
            <a:avLst/>
          </a:prstGeom>
        </p:spPr>
      </p:pic>
      <p:pic>
        <p:nvPicPr>
          <p:cNvPr id="16" name="Picture 16" descr="A close up of a logo&#10;&#10;Description generated with very high confidence">
            <a:extLst>
              <a:ext uri="{FF2B5EF4-FFF2-40B4-BE49-F238E27FC236}">
                <a16:creationId xmlns:a16="http://schemas.microsoft.com/office/drawing/2014/main" xmlns="" id="{383F9B8F-EA9F-4BB8-87FC-28A4F185A5A7}"/>
              </a:ext>
            </a:extLst>
          </p:cNvPr>
          <p:cNvPicPr>
            <a:picLocks noChangeAspect="1"/>
          </p:cNvPicPr>
          <p:nvPr/>
        </p:nvPicPr>
        <p:blipFill>
          <a:blip r:embed="rId5"/>
          <a:stretch>
            <a:fillRect/>
          </a:stretch>
        </p:blipFill>
        <p:spPr>
          <a:xfrm>
            <a:off x="29870401" y="544609"/>
            <a:ext cx="2303409" cy="1726677"/>
          </a:xfrm>
          <a:prstGeom prst="rect">
            <a:avLst/>
          </a:prstGeom>
        </p:spPr>
      </p:pic>
      <p:pic>
        <p:nvPicPr>
          <p:cNvPr id="6" name="Picture 5"/>
          <p:cNvPicPr>
            <a:picLocks noChangeAspect="1"/>
          </p:cNvPicPr>
          <p:nvPr/>
        </p:nvPicPr>
        <p:blipFill>
          <a:blip r:embed="rId6"/>
          <a:stretch>
            <a:fillRect/>
          </a:stretch>
        </p:blipFill>
        <p:spPr>
          <a:xfrm>
            <a:off x="1920256" y="13258013"/>
            <a:ext cx="8690733" cy="5196335"/>
          </a:xfrm>
          <a:prstGeom prst="rect">
            <a:avLst/>
          </a:prstGeom>
        </p:spPr>
      </p:pic>
      <p:pic>
        <p:nvPicPr>
          <p:cNvPr id="7" name="Picture 6"/>
          <p:cNvPicPr>
            <a:picLocks noChangeAspect="1"/>
          </p:cNvPicPr>
          <p:nvPr/>
        </p:nvPicPr>
        <p:blipFill>
          <a:blip r:embed="rId7"/>
          <a:stretch>
            <a:fillRect/>
          </a:stretch>
        </p:blipFill>
        <p:spPr>
          <a:xfrm>
            <a:off x="21836853" y="3200400"/>
            <a:ext cx="9944724" cy="6160204"/>
          </a:xfrm>
          <a:prstGeom prst="rect">
            <a:avLst/>
          </a:prstGeom>
        </p:spPr>
      </p:pic>
      <p:pic>
        <p:nvPicPr>
          <p:cNvPr id="13" name="Picture 12"/>
          <p:cNvPicPr>
            <a:picLocks noChangeAspect="1"/>
          </p:cNvPicPr>
          <p:nvPr/>
        </p:nvPicPr>
        <p:blipFill>
          <a:blip r:embed="rId8"/>
          <a:stretch>
            <a:fillRect/>
          </a:stretch>
        </p:blipFill>
        <p:spPr>
          <a:xfrm>
            <a:off x="23475516" y="16535400"/>
            <a:ext cx="7086602" cy="2362200"/>
          </a:xfrm>
          <a:prstGeom prst="rect">
            <a:avLst/>
          </a:prstGeom>
        </p:spPr>
      </p:pic>
    </p:spTree>
    <p:extLst>
      <p:ext uri="{BB962C8B-B14F-4D97-AF65-F5344CB8AC3E}">
        <p14:creationId xmlns:p14="http://schemas.microsoft.com/office/powerpoint/2010/main" val="2251251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2785</TotalTime>
  <Words>424</Words>
  <Application>Microsoft Office PowerPoint</Application>
  <PresentationFormat>Custom</PresentationFormat>
  <Paragraphs>30</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Genigraphics LLC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24x36</dc:title>
  <dc:creator>Jay Larson</dc:creator>
  <dc:description>Quality poster printing
www.genigraphics.com
1-800-790-4001</dc:description>
  <cp:lastModifiedBy>Skinner, Ebelynn Rochelle</cp:lastModifiedBy>
  <cp:revision>123</cp:revision>
  <cp:lastPrinted>2013-02-12T02:21:55Z</cp:lastPrinted>
  <dcterms:created xsi:type="dcterms:W3CDTF">2013-02-10T21:14:48Z</dcterms:created>
  <dcterms:modified xsi:type="dcterms:W3CDTF">2018-07-23T14:47:45Z</dcterms:modified>
</cp:coreProperties>
</file>