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88" r:id="rId4"/>
  </p:sldMasterIdLst>
  <p:sldIdLst>
    <p:sldId id="256" r:id="rId5"/>
    <p:sldId id="267" r:id="rId6"/>
    <p:sldId id="268" r:id="rId7"/>
    <p:sldId id="271" r:id="rId8"/>
    <p:sldId id="272" r:id="rId9"/>
    <p:sldId id="269" r:id="rId10"/>
    <p:sldId id="270" r:id="rId11"/>
    <p:sldId id="297" r:id="rId12"/>
    <p:sldId id="298" r:id="rId13"/>
    <p:sldId id="301" r:id="rId14"/>
    <p:sldId id="273" r:id="rId15"/>
    <p:sldId id="274" r:id="rId16"/>
    <p:sldId id="295" r:id="rId17"/>
    <p:sldId id="296" r:id="rId18"/>
    <p:sldId id="294" r:id="rId19"/>
    <p:sldId id="275" r:id="rId20"/>
    <p:sldId id="299" r:id="rId21"/>
    <p:sldId id="291" r:id="rId22"/>
    <p:sldId id="300" r:id="rId23"/>
    <p:sldId id="276" r:id="rId24"/>
    <p:sldId id="280" r:id="rId25"/>
    <p:sldId id="281" r:id="rId26"/>
    <p:sldId id="282" r:id="rId27"/>
    <p:sldId id="283" r:id="rId28"/>
    <p:sldId id="284" r:id="rId29"/>
    <p:sldId id="286" r:id="rId30"/>
    <p:sldId id="285" r:id="rId31"/>
    <p:sldId id="287" r:id="rId32"/>
    <p:sldId id="288" r:id="rId33"/>
    <p:sldId id="289" r:id="rId34"/>
    <p:sldId id="277" r:id="rId35"/>
    <p:sldId id="278" r:id="rId36"/>
    <p:sldId id="279" r:id="rId37"/>
    <p:sldId id="292" r:id="rId38"/>
    <p:sldId id="293" r:id="rId39"/>
    <p:sldId id="290" r:id="rId40"/>
    <p:sldId id="26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05" autoAdjust="0"/>
  </p:normalViewPr>
  <p:slideViewPr>
    <p:cSldViewPr snapToGrid="0">
      <p:cViewPr varScale="1">
        <p:scale>
          <a:sx n="79" d="100"/>
          <a:sy n="79" d="100"/>
        </p:scale>
        <p:origin x="68"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12/16/2019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237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8239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5955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5802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8068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945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2528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666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8015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488532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8907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969860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033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9768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866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740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5800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12/16/2019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065084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5" name="Picture 4" descr="Rocky beach&#10;&#10;">
            <a:extLst>
              <a:ext uri="{FF2B5EF4-FFF2-40B4-BE49-F238E27FC236}">
                <a16:creationId xmlns:a16="http://schemas.microsoft.com/office/drawing/2014/main" id="{1D741830-4E4E-4CA5-B92A-047E598CB2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10" name="Group 9">
            <a:extLst>
              <a:ext uri="{FF2B5EF4-FFF2-40B4-BE49-F238E27FC236}">
                <a16:creationId xmlns:a16="http://schemas.microsoft.com/office/drawing/2014/main" id="{EF41A68A-8CD1-4105-B4EC-A56286CB0F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02616" y="1411015"/>
            <a:ext cx="7808159" cy="4103960"/>
            <a:chOff x="2202616" y="1411015"/>
            <a:chExt cx="7808159" cy="4103960"/>
          </a:xfrm>
        </p:grpSpPr>
        <p:sp>
          <p:nvSpPr>
            <p:cNvPr id="11" name="Freeform 16">
              <a:extLst>
                <a:ext uri="{FF2B5EF4-FFF2-40B4-BE49-F238E27FC236}">
                  <a16:creationId xmlns:a16="http://schemas.microsoft.com/office/drawing/2014/main" id="{7B955F46-02E4-4A82-96F5-CBAFDD4A7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02616" y="1411015"/>
              <a:ext cx="7808159" cy="4103960"/>
            </a:xfrm>
            <a:custGeom>
              <a:avLst/>
              <a:gdLst>
                <a:gd name="connsiteX0" fmla="*/ 7589084 w 7808159"/>
                <a:gd name="connsiteY0" fmla="*/ 3803605 h 4103960"/>
                <a:gd name="connsiteX1" fmla="*/ 7512884 w 7808159"/>
                <a:gd name="connsiteY1" fmla="*/ 3879805 h 4103960"/>
                <a:gd name="connsiteX2" fmla="*/ 7589084 w 7808159"/>
                <a:gd name="connsiteY2" fmla="*/ 3956005 h 4103960"/>
                <a:gd name="connsiteX3" fmla="*/ 7665284 w 7808159"/>
                <a:gd name="connsiteY3" fmla="*/ 3879805 h 4103960"/>
                <a:gd name="connsiteX4" fmla="*/ 7589084 w 7808159"/>
                <a:gd name="connsiteY4" fmla="*/ 3803605 h 4103960"/>
                <a:gd name="connsiteX5" fmla="*/ 197684 w 7808159"/>
                <a:gd name="connsiteY5" fmla="*/ 3803605 h 4103960"/>
                <a:gd name="connsiteX6" fmla="*/ 121484 w 7808159"/>
                <a:gd name="connsiteY6" fmla="*/ 3879805 h 4103960"/>
                <a:gd name="connsiteX7" fmla="*/ 197684 w 7808159"/>
                <a:gd name="connsiteY7" fmla="*/ 3956005 h 4103960"/>
                <a:gd name="connsiteX8" fmla="*/ 273884 w 7808159"/>
                <a:gd name="connsiteY8" fmla="*/ 3879805 h 4103960"/>
                <a:gd name="connsiteX9" fmla="*/ 197684 w 7808159"/>
                <a:gd name="connsiteY9" fmla="*/ 3803605 h 4103960"/>
                <a:gd name="connsiteX10" fmla="*/ 7604324 w 7808159"/>
                <a:gd name="connsiteY10" fmla="*/ 130765 h 4103960"/>
                <a:gd name="connsiteX11" fmla="*/ 7528124 w 7808159"/>
                <a:gd name="connsiteY11" fmla="*/ 206965 h 4103960"/>
                <a:gd name="connsiteX12" fmla="*/ 7604324 w 7808159"/>
                <a:gd name="connsiteY12" fmla="*/ 283165 h 4103960"/>
                <a:gd name="connsiteX13" fmla="*/ 7680524 w 7808159"/>
                <a:gd name="connsiteY13" fmla="*/ 206965 h 4103960"/>
                <a:gd name="connsiteX14" fmla="*/ 7604324 w 7808159"/>
                <a:gd name="connsiteY14" fmla="*/ 130765 h 4103960"/>
                <a:gd name="connsiteX15" fmla="*/ 197684 w 7808159"/>
                <a:gd name="connsiteY15" fmla="*/ 130765 h 4103960"/>
                <a:gd name="connsiteX16" fmla="*/ 121484 w 7808159"/>
                <a:gd name="connsiteY16" fmla="*/ 206965 h 4103960"/>
                <a:gd name="connsiteX17" fmla="*/ 197684 w 7808159"/>
                <a:gd name="connsiteY17" fmla="*/ 283165 h 4103960"/>
                <a:gd name="connsiteX18" fmla="*/ 273884 w 7808159"/>
                <a:gd name="connsiteY18" fmla="*/ 206965 h 4103960"/>
                <a:gd name="connsiteX19" fmla="*/ 197684 w 7808159"/>
                <a:gd name="connsiteY19" fmla="*/ 130765 h 4103960"/>
                <a:gd name="connsiteX20" fmla="*/ 0 w 7808159"/>
                <a:gd name="connsiteY20" fmla="*/ 0 h 4103960"/>
                <a:gd name="connsiteX21" fmla="*/ 7808159 w 7808159"/>
                <a:gd name="connsiteY21" fmla="*/ 0 h 4103960"/>
                <a:gd name="connsiteX22" fmla="*/ 7808159 w 7808159"/>
                <a:gd name="connsiteY22" fmla="*/ 4103960 h 4103960"/>
                <a:gd name="connsiteX23" fmla="*/ 0 w 7808159"/>
                <a:gd name="connsiteY23" fmla="*/ 4103960 h 410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08159" h="4103960">
                  <a:moveTo>
                    <a:pt x="7589084" y="3803605"/>
                  </a:moveTo>
                  <a:cubicBezTo>
                    <a:pt x="7547000" y="3803605"/>
                    <a:pt x="7512884" y="3837721"/>
                    <a:pt x="7512884" y="3879805"/>
                  </a:cubicBezTo>
                  <a:cubicBezTo>
                    <a:pt x="7512884" y="3921889"/>
                    <a:pt x="7547000" y="3956005"/>
                    <a:pt x="7589084" y="3956005"/>
                  </a:cubicBezTo>
                  <a:cubicBezTo>
                    <a:pt x="7631168" y="3956005"/>
                    <a:pt x="7665284" y="3921889"/>
                    <a:pt x="7665284" y="3879805"/>
                  </a:cubicBezTo>
                  <a:cubicBezTo>
                    <a:pt x="7665284" y="3837721"/>
                    <a:pt x="7631168" y="3803605"/>
                    <a:pt x="7589084" y="3803605"/>
                  </a:cubicBezTo>
                  <a:close/>
                  <a:moveTo>
                    <a:pt x="197684" y="3803605"/>
                  </a:moveTo>
                  <a:cubicBezTo>
                    <a:pt x="155600" y="3803605"/>
                    <a:pt x="121484" y="3837721"/>
                    <a:pt x="121484" y="3879805"/>
                  </a:cubicBezTo>
                  <a:cubicBezTo>
                    <a:pt x="121484" y="3921889"/>
                    <a:pt x="155600" y="3956005"/>
                    <a:pt x="197684" y="3956005"/>
                  </a:cubicBezTo>
                  <a:cubicBezTo>
                    <a:pt x="239768" y="3956005"/>
                    <a:pt x="273884" y="3921889"/>
                    <a:pt x="273884" y="3879805"/>
                  </a:cubicBezTo>
                  <a:cubicBezTo>
                    <a:pt x="273884" y="3837721"/>
                    <a:pt x="239768" y="3803605"/>
                    <a:pt x="197684" y="3803605"/>
                  </a:cubicBezTo>
                  <a:close/>
                  <a:moveTo>
                    <a:pt x="7604324" y="130765"/>
                  </a:moveTo>
                  <a:cubicBezTo>
                    <a:pt x="7562240" y="130765"/>
                    <a:pt x="7528124" y="164881"/>
                    <a:pt x="7528124" y="206965"/>
                  </a:cubicBezTo>
                  <a:cubicBezTo>
                    <a:pt x="7528124" y="249049"/>
                    <a:pt x="7562240" y="283165"/>
                    <a:pt x="7604324" y="283165"/>
                  </a:cubicBezTo>
                  <a:cubicBezTo>
                    <a:pt x="7646408" y="283165"/>
                    <a:pt x="7680524" y="249049"/>
                    <a:pt x="7680524" y="206965"/>
                  </a:cubicBezTo>
                  <a:cubicBezTo>
                    <a:pt x="7680524" y="164881"/>
                    <a:pt x="7646408" y="130765"/>
                    <a:pt x="7604324" y="130765"/>
                  </a:cubicBezTo>
                  <a:close/>
                  <a:moveTo>
                    <a:pt x="197684" y="130765"/>
                  </a:moveTo>
                  <a:cubicBezTo>
                    <a:pt x="155600" y="130765"/>
                    <a:pt x="121484" y="164881"/>
                    <a:pt x="121484" y="206965"/>
                  </a:cubicBezTo>
                  <a:cubicBezTo>
                    <a:pt x="121484" y="249049"/>
                    <a:pt x="155600" y="283165"/>
                    <a:pt x="197684" y="283165"/>
                  </a:cubicBezTo>
                  <a:cubicBezTo>
                    <a:pt x="239768" y="283165"/>
                    <a:pt x="273884" y="249049"/>
                    <a:pt x="273884" y="206965"/>
                  </a:cubicBezTo>
                  <a:cubicBezTo>
                    <a:pt x="273884" y="164881"/>
                    <a:pt x="239768" y="130765"/>
                    <a:pt x="197684" y="130765"/>
                  </a:cubicBezTo>
                  <a:close/>
                  <a:moveTo>
                    <a:pt x="0" y="0"/>
                  </a:moveTo>
                  <a:lnTo>
                    <a:pt x="7808159" y="0"/>
                  </a:lnTo>
                  <a:lnTo>
                    <a:pt x="7808159" y="4103960"/>
                  </a:lnTo>
                  <a:lnTo>
                    <a:pt x="0" y="4103960"/>
                  </a:lnTo>
                  <a:close/>
                </a:path>
              </a:pathLst>
            </a:custGeom>
            <a:blipFill dpi="0" rotWithShape="1">
              <a:blip r:embed="rId4">
                <a:alphaModFix amt="83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79775EF-026C-4E4A-873B-185915FB4FC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278995" y="1501257"/>
              <a:ext cx="7645811" cy="3928374"/>
              <a:chOff x="2278995" y="1501257"/>
              <a:chExt cx="7645811" cy="3928374"/>
            </a:xfrm>
          </p:grpSpPr>
          <p:sp>
            <p:nvSpPr>
              <p:cNvPr id="13" name="Donut 19">
                <a:extLst>
                  <a:ext uri="{FF2B5EF4-FFF2-40B4-BE49-F238E27FC236}">
                    <a16:creationId xmlns:a16="http://schemas.microsoft.com/office/drawing/2014/main" id="{400D0967-F02F-4275-8520-75D52A1DF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77918" y="1501257"/>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nut 21">
                <a:extLst>
                  <a:ext uri="{FF2B5EF4-FFF2-40B4-BE49-F238E27FC236}">
                    <a16:creationId xmlns:a16="http://schemas.microsoft.com/office/drawing/2014/main" id="{B4B16BA1-0F90-43DD-9D6C-6F196A15A3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73719" y="517472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nut 22">
                <a:extLst>
                  <a:ext uri="{FF2B5EF4-FFF2-40B4-BE49-F238E27FC236}">
                    <a16:creationId xmlns:a16="http://schemas.microsoft.com/office/drawing/2014/main" id="{7B652CBC-3D51-4C0E-8DDE-2C4A49B387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78995" y="1501257"/>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23">
                <a:extLst>
                  <a:ext uri="{FF2B5EF4-FFF2-40B4-BE49-F238E27FC236}">
                    <a16:creationId xmlns:a16="http://schemas.microsoft.com/office/drawing/2014/main" id="{3AFF0419-6554-4FDD-93AB-8A8C45FF5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78995" y="5182743"/>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 name="Title 1">
            <a:extLst>
              <a:ext uri="{FF2B5EF4-FFF2-40B4-BE49-F238E27FC236}">
                <a16:creationId xmlns:a16="http://schemas.microsoft.com/office/drawing/2014/main" id="{D4774D57-151E-4936-9AF4-E70073D4EB30}"/>
              </a:ext>
            </a:extLst>
          </p:cNvPr>
          <p:cNvSpPr>
            <a:spLocks noGrp="1"/>
          </p:cNvSpPr>
          <p:nvPr>
            <p:ph type="ctrTitle"/>
          </p:nvPr>
        </p:nvSpPr>
        <p:spPr>
          <a:xfrm>
            <a:off x="2692398" y="1871131"/>
            <a:ext cx="6815669" cy="1515533"/>
          </a:xfrm>
        </p:spPr>
        <p:txBody>
          <a:bodyPr>
            <a:noAutofit/>
          </a:bodyPr>
          <a:lstStyle/>
          <a:p>
            <a:r>
              <a:rPr lang="en-US" sz="3200" dirty="0"/>
              <a:t>Senior Case</a:t>
            </a:r>
          </a:p>
        </p:txBody>
      </p:sp>
      <p:sp>
        <p:nvSpPr>
          <p:cNvPr id="3" name="Subtitle 2">
            <a:extLst>
              <a:ext uri="{FF2B5EF4-FFF2-40B4-BE49-F238E27FC236}">
                <a16:creationId xmlns:a16="http://schemas.microsoft.com/office/drawing/2014/main" id="{C5370FC1-A32E-43A6-9E96-92974CB54F20}"/>
              </a:ext>
            </a:extLst>
          </p:cNvPr>
          <p:cNvSpPr>
            <a:spLocks noGrp="1"/>
          </p:cNvSpPr>
          <p:nvPr>
            <p:ph type="subTitle" idx="1"/>
          </p:nvPr>
        </p:nvSpPr>
        <p:spPr>
          <a:xfrm>
            <a:off x="2692398" y="3657597"/>
            <a:ext cx="6815669" cy="1320802"/>
          </a:xfrm>
        </p:spPr>
        <p:txBody>
          <a:bodyPr>
            <a:normAutofit lnSpcReduction="10000"/>
          </a:bodyPr>
          <a:lstStyle/>
          <a:p>
            <a:r>
              <a:rPr lang="en-US" dirty="0"/>
              <a:t>By: Sedona Valentine, MD, PGY-3</a:t>
            </a:r>
          </a:p>
          <a:p>
            <a:r>
              <a:rPr lang="en-US" dirty="0"/>
              <a:t>Advisor: Dr. Nader </a:t>
            </a:r>
          </a:p>
          <a:p>
            <a:r>
              <a:rPr lang="en-US" dirty="0"/>
              <a:t>June 27, 2019</a:t>
            </a:r>
          </a:p>
        </p:txBody>
      </p:sp>
      <p:cxnSp>
        <p:nvCxnSpPr>
          <p:cNvPr id="18" name="Straight Connector 17">
            <a:extLst>
              <a:ext uri="{FF2B5EF4-FFF2-40B4-BE49-F238E27FC236}">
                <a16:creationId xmlns:a16="http://schemas.microsoft.com/office/drawing/2014/main" id="{5F310D7E-8F1E-4C2F-8824-E43E043DD8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Graphic 6" descr="Palm tree">
            <a:extLst>
              <a:ext uri="{FF2B5EF4-FFF2-40B4-BE49-F238E27FC236}">
                <a16:creationId xmlns:a16="http://schemas.microsoft.com/office/drawing/2014/main" id="{5A75EE0A-53B5-4719-9CB7-5387E99D98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80409" y="1629189"/>
            <a:ext cx="914400" cy="914400"/>
          </a:xfrm>
          <a:prstGeom prst="rect">
            <a:avLst/>
          </a:prstGeom>
        </p:spPr>
      </p:pic>
      <p:pic>
        <p:nvPicPr>
          <p:cNvPr id="17" name="Graphic 16" descr="Beach ball">
            <a:extLst>
              <a:ext uri="{FF2B5EF4-FFF2-40B4-BE49-F238E27FC236}">
                <a16:creationId xmlns:a16="http://schemas.microsoft.com/office/drawing/2014/main" id="{48F21C9B-2A2B-49E0-A15C-401F0E8DE9C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848889" y="1993669"/>
            <a:ext cx="548640" cy="548640"/>
          </a:xfrm>
          <a:prstGeom prst="rect">
            <a:avLst/>
          </a:prstGeom>
        </p:spPr>
      </p:pic>
      <p:pic>
        <p:nvPicPr>
          <p:cNvPr id="20" name="Graphic 19" descr="Bucket and shovel">
            <a:extLst>
              <a:ext uri="{FF2B5EF4-FFF2-40B4-BE49-F238E27FC236}">
                <a16:creationId xmlns:a16="http://schemas.microsoft.com/office/drawing/2014/main" id="{02432592-29B9-4972-91B0-C8987327EC8D}"/>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494809" y="1874056"/>
            <a:ext cx="731520" cy="731520"/>
          </a:xfrm>
          <a:prstGeom prst="rect">
            <a:avLst/>
          </a:prstGeom>
        </p:spPr>
      </p:pic>
    </p:spTree>
    <p:extLst>
      <p:ext uri="{BB962C8B-B14F-4D97-AF65-F5344CB8AC3E}">
        <p14:creationId xmlns:p14="http://schemas.microsoft.com/office/powerpoint/2010/main" val="96991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a:t>
            </a:r>
          </a:p>
        </p:txBody>
      </p:sp>
      <p:pic>
        <p:nvPicPr>
          <p:cNvPr id="4" name="Content Placeholder 3"/>
          <p:cNvPicPr>
            <a:picLocks noGrp="1" noChangeAspect="1"/>
          </p:cNvPicPr>
          <p:nvPr>
            <p:ph idx="1"/>
          </p:nvPr>
        </p:nvPicPr>
        <p:blipFill>
          <a:blip r:embed="rId2"/>
          <a:stretch>
            <a:fillRect/>
          </a:stretch>
        </p:blipFill>
        <p:spPr>
          <a:xfrm>
            <a:off x="2895600" y="2557463"/>
            <a:ext cx="6184232" cy="3618748"/>
          </a:xfrm>
          <a:prstGeom prst="rect">
            <a:avLst/>
          </a:prstGeom>
        </p:spPr>
      </p:pic>
    </p:spTree>
    <p:extLst>
      <p:ext uri="{BB962C8B-B14F-4D97-AF65-F5344CB8AC3E}">
        <p14:creationId xmlns:p14="http://schemas.microsoft.com/office/powerpoint/2010/main" val="110524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Differential? What should we order?</a:t>
            </a:r>
          </a:p>
        </p:txBody>
      </p:sp>
      <p:sp>
        <p:nvSpPr>
          <p:cNvPr id="3" name="Content Placeholder 2"/>
          <p:cNvSpPr>
            <a:spLocks noGrp="1"/>
          </p:cNvSpPr>
          <p:nvPr>
            <p:ph idx="1"/>
          </p:nvPr>
        </p:nvSpPr>
        <p:spPr/>
        <p:txBody>
          <a:bodyPr/>
          <a:lstStyle/>
          <a:p>
            <a:r>
              <a:rPr lang="en-US" dirty="0"/>
              <a:t>Labs?</a:t>
            </a:r>
          </a:p>
          <a:p>
            <a:r>
              <a:rPr lang="en-US" dirty="0"/>
              <a:t>Imaging?</a:t>
            </a:r>
          </a:p>
        </p:txBody>
      </p:sp>
    </p:spTree>
    <p:extLst>
      <p:ext uri="{BB962C8B-B14F-4D97-AF65-F5344CB8AC3E}">
        <p14:creationId xmlns:p14="http://schemas.microsoft.com/office/powerpoint/2010/main" val="1367298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Labs on Admission </a:t>
            </a:r>
          </a:p>
        </p:txBody>
      </p:sp>
      <p:sp>
        <p:nvSpPr>
          <p:cNvPr id="3" name="Content Placeholder 2"/>
          <p:cNvSpPr>
            <a:spLocks noGrp="1"/>
          </p:cNvSpPr>
          <p:nvPr>
            <p:ph sz="half" idx="1"/>
          </p:nvPr>
        </p:nvSpPr>
        <p:spPr/>
        <p:txBody>
          <a:bodyPr>
            <a:normAutofit fontScale="32500" lnSpcReduction="20000"/>
          </a:bodyPr>
          <a:lstStyle/>
          <a:p>
            <a:pPr marL="0" indent="0">
              <a:buNone/>
            </a:pPr>
            <a:r>
              <a:rPr lang="en-US" sz="4400" dirty="0"/>
              <a:t>WBC </a:t>
            </a:r>
            <a:r>
              <a:rPr lang="en-US" sz="4400" b="1" dirty="0"/>
              <a:t>22.2*</a:t>
            </a:r>
          </a:p>
          <a:p>
            <a:pPr marL="0" indent="0">
              <a:buNone/>
            </a:pPr>
            <a:r>
              <a:rPr lang="en-US" sz="4400" dirty="0"/>
              <a:t> </a:t>
            </a:r>
          </a:p>
          <a:p>
            <a:pPr marL="0" indent="0">
              <a:buNone/>
            </a:pPr>
            <a:r>
              <a:rPr lang="en-US" sz="4400" dirty="0"/>
              <a:t>HGB 15.5</a:t>
            </a:r>
          </a:p>
          <a:p>
            <a:pPr marL="0" indent="0">
              <a:buNone/>
            </a:pPr>
            <a:r>
              <a:rPr lang="en-US" sz="4400" dirty="0"/>
              <a:t>	</a:t>
            </a:r>
          </a:p>
          <a:p>
            <a:pPr marL="0" indent="0">
              <a:buNone/>
            </a:pPr>
            <a:r>
              <a:rPr lang="en-US" sz="4400" dirty="0"/>
              <a:t>HCT 45.8</a:t>
            </a:r>
          </a:p>
          <a:p>
            <a:pPr marL="0" indent="0">
              <a:buNone/>
            </a:pPr>
            <a:endParaRPr lang="en-US" sz="4400" dirty="0"/>
          </a:p>
          <a:p>
            <a:pPr marL="0" indent="0">
              <a:buNone/>
            </a:pPr>
            <a:r>
              <a:rPr lang="en-US" sz="4400" dirty="0"/>
              <a:t>MCV 84.4	</a:t>
            </a:r>
          </a:p>
          <a:p>
            <a:pPr marL="0" indent="0">
              <a:buNone/>
            </a:pPr>
            <a:endParaRPr lang="en-US" sz="4400" dirty="0"/>
          </a:p>
          <a:p>
            <a:pPr marL="0" indent="0">
              <a:buNone/>
            </a:pPr>
            <a:r>
              <a:rPr lang="en-US" sz="4400" dirty="0"/>
              <a:t>PLT 285</a:t>
            </a:r>
          </a:p>
          <a:p>
            <a:pPr marL="0" indent="0">
              <a:buNone/>
            </a:pPr>
            <a:endParaRPr lang="en-US" sz="2000" dirty="0"/>
          </a:p>
          <a:p>
            <a:pPr marL="0" indent="0">
              <a:buNone/>
            </a:pPr>
            <a:r>
              <a:rPr lang="en-US" sz="4400" dirty="0"/>
              <a:t>	</a:t>
            </a:r>
          </a:p>
          <a:p>
            <a:endParaRPr lang="en-US" dirty="0"/>
          </a:p>
          <a:p>
            <a:pPr marL="457200" lvl="1" indent="0">
              <a:buNone/>
            </a:pPr>
            <a:endParaRPr lang="en-US" dirty="0"/>
          </a:p>
        </p:txBody>
      </p:sp>
      <p:sp>
        <p:nvSpPr>
          <p:cNvPr id="4" name="Content Placeholder 3"/>
          <p:cNvSpPr>
            <a:spLocks noGrp="1"/>
          </p:cNvSpPr>
          <p:nvPr>
            <p:ph sz="half" idx="2"/>
          </p:nvPr>
        </p:nvSpPr>
        <p:spPr/>
        <p:txBody>
          <a:bodyPr>
            <a:noAutofit/>
          </a:bodyPr>
          <a:lstStyle/>
          <a:p>
            <a:pPr marL="0" indent="0">
              <a:buNone/>
            </a:pPr>
            <a:r>
              <a:rPr lang="en-US" sz="1200" dirty="0"/>
              <a:t>NA </a:t>
            </a:r>
            <a:r>
              <a:rPr lang="en-US" sz="1200" b="1" dirty="0"/>
              <a:t>130*</a:t>
            </a:r>
            <a:endParaRPr lang="en-US" sz="1200" dirty="0"/>
          </a:p>
          <a:p>
            <a:pPr marL="0" indent="0">
              <a:buNone/>
            </a:pPr>
            <a:r>
              <a:rPr lang="en-US" sz="1200" dirty="0"/>
              <a:t>K 4.4	</a:t>
            </a:r>
          </a:p>
          <a:p>
            <a:pPr marL="0" indent="0">
              <a:buNone/>
            </a:pPr>
            <a:r>
              <a:rPr lang="en-US" sz="1200" dirty="0"/>
              <a:t>CL </a:t>
            </a:r>
            <a:r>
              <a:rPr lang="en-US" sz="1200" b="1" dirty="0"/>
              <a:t>95*</a:t>
            </a:r>
            <a:endParaRPr lang="en-US" sz="1200" dirty="0"/>
          </a:p>
          <a:p>
            <a:pPr marL="0" indent="0">
              <a:buNone/>
            </a:pPr>
            <a:r>
              <a:rPr lang="en-US" sz="1200" dirty="0"/>
              <a:t>CO2 26</a:t>
            </a:r>
          </a:p>
          <a:p>
            <a:pPr marL="0" indent="0">
              <a:buNone/>
            </a:pPr>
            <a:r>
              <a:rPr lang="en-US" sz="1200" dirty="0"/>
              <a:t>BUN </a:t>
            </a:r>
            <a:r>
              <a:rPr lang="en-US" sz="1200" b="1" dirty="0"/>
              <a:t>43*</a:t>
            </a:r>
            <a:r>
              <a:rPr lang="en-US" sz="1200" dirty="0"/>
              <a:t>	</a:t>
            </a:r>
          </a:p>
          <a:p>
            <a:pPr marL="0" indent="0">
              <a:buNone/>
            </a:pPr>
            <a:r>
              <a:rPr lang="en-US" sz="1200" dirty="0"/>
              <a:t>CREATININE </a:t>
            </a:r>
            <a:r>
              <a:rPr lang="en-US" sz="1200" b="1" dirty="0"/>
              <a:t>1.36*</a:t>
            </a:r>
            <a:r>
              <a:rPr lang="en-US" sz="1200" dirty="0"/>
              <a:t>	</a:t>
            </a:r>
          </a:p>
          <a:p>
            <a:pPr marL="0" indent="0">
              <a:buNone/>
            </a:pPr>
            <a:r>
              <a:rPr lang="en-US" sz="1200" dirty="0"/>
              <a:t>CA	9.9	</a:t>
            </a:r>
          </a:p>
          <a:p>
            <a:pPr marL="0" indent="0">
              <a:buNone/>
            </a:pPr>
            <a:r>
              <a:rPr lang="en-US" sz="1200" dirty="0"/>
              <a:t>ALBUMIN4.0</a:t>
            </a:r>
          </a:p>
          <a:p>
            <a:pPr marL="0" indent="0">
              <a:buNone/>
            </a:pPr>
            <a:r>
              <a:rPr lang="en-US" sz="1200" dirty="0"/>
              <a:t>TOTALBILI 0.6 </a:t>
            </a:r>
          </a:p>
          <a:p>
            <a:pPr marL="0" indent="0">
              <a:buNone/>
            </a:pPr>
            <a:r>
              <a:rPr lang="en-US" sz="1200" dirty="0"/>
              <a:t>ALKPHOS </a:t>
            </a:r>
            <a:r>
              <a:rPr lang="en-US" sz="1200" b="1" dirty="0"/>
              <a:t>156*</a:t>
            </a:r>
            <a:r>
              <a:rPr lang="en-US" sz="1200" dirty="0"/>
              <a:t> </a:t>
            </a:r>
          </a:p>
          <a:p>
            <a:pPr marL="0" indent="0">
              <a:buNone/>
            </a:pPr>
            <a:r>
              <a:rPr lang="en-US" sz="1200" dirty="0"/>
              <a:t>ALT 21	  </a:t>
            </a:r>
          </a:p>
          <a:p>
            <a:pPr marL="0" indent="0">
              <a:buNone/>
            </a:pPr>
            <a:r>
              <a:rPr lang="en-US" sz="1200" dirty="0"/>
              <a:t>AST </a:t>
            </a:r>
            <a:r>
              <a:rPr lang="en-US" sz="1200" b="1" dirty="0"/>
              <a:t>11*</a:t>
            </a:r>
            <a:endParaRPr lang="en-US" sz="1200" dirty="0"/>
          </a:p>
        </p:txBody>
      </p:sp>
    </p:spTree>
    <p:extLst>
      <p:ext uri="{BB962C8B-B14F-4D97-AF65-F5344CB8AC3E}">
        <p14:creationId xmlns:p14="http://schemas.microsoft.com/office/powerpoint/2010/main" val="2464343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Imaging XR </a:t>
            </a:r>
            <a:r>
              <a:rPr lang="en-US" dirty="0" err="1"/>
              <a:t>Rt</a:t>
            </a:r>
            <a:r>
              <a:rPr lang="en-US" dirty="0"/>
              <a:t> Foot</a:t>
            </a:r>
          </a:p>
        </p:txBody>
      </p:sp>
      <p:sp>
        <p:nvSpPr>
          <p:cNvPr id="3" name="Content Placeholder 2"/>
          <p:cNvSpPr>
            <a:spLocks noGrp="1"/>
          </p:cNvSpPr>
          <p:nvPr>
            <p:ph idx="1"/>
          </p:nvPr>
        </p:nvSpPr>
        <p:spPr/>
        <p:txBody>
          <a:bodyPr/>
          <a:lstStyle/>
          <a:p>
            <a:r>
              <a:rPr lang="en-US" dirty="0"/>
              <a:t>IMPRESSION: Interval increase in soft tissue swelling with development of subcutaneous gas corresponding with ulcer site in the region of the fifth metatarsal head extending under the fourth metatarsal compatible with ulcer and drainage tract with associated cellulitis. No underlying radiographic evidence of osteomyelitis.</a:t>
            </a:r>
          </a:p>
        </p:txBody>
      </p:sp>
    </p:spTree>
    <p:extLst>
      <p:ext uri="{BB962C8B-B14F-4D97-AF65-F5344CB8AC3E}">
        <p14:creationId xmlns:p14="http://schemas.microsoft.com/office/powerpoint/2010/main" val="2603684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Imaging- MRI </a:t>
            </a:r>
            <a:r>
              <a:rPr lang="en-US" dirty="0" err="1"/>
              <a:t>Rt</a:t>
            </a:r>
            <a:r>
              <a:rPr lang="en-US" dirty="0"/>
              <a:t> Foot</a:t>
            </a:r>
          </a:p>
        </p:txBody>
      </p:sp>
      <p:sp>
        <p:nvSpPr>
          <p:cNvPr id="3" name="Content Placeholder 2"/>
          <p:cNvSpPr>
            <a:spLocks noGrp="1"/>
          </p:cNvSpPr>
          <p:nvPr>
            <p:ph idx="1"/>
          </p:nvPr>
        </p:nvSpPr>
        <p:spPr/>
        <p:txBody>
          <a:bodyPr>
            <a:normAutofit fontScale="77500" lnSpcReduction="20000"/>
          </a:bodyPr>
          <a:lstStyle/>
          <a:p>
            <a:r>
              <a:rPr lang="en-US" dirty="0"/>
              <a:t>IMPRESSION:  There does appear to be focal marrow edema demonstrated of the fifth proximal phalanx, fifth middle and distal phalanx with enhancement which may reflect osteomyelitis.</a:t>
            </a:r>
          </a:p>
          <a:p>
            <a:pPr marL="0" indent="0">
              <a:buNone/>
            </a:pPr>
            <a:r>
              <a:rPr lang="en-US" dirty="0"/>
              <a:t> </a:t>
            </a:r>
          </a:p>
          <a:p>
            <a:r>
              <a:rPr lang="en-US" dirty="0"/>
              <a:t>There also appears to be focal marrow edema noted of the lateral malleolus of the distal fibula with mild enhancement. This is a questionable and may not represent osteomyelitis. This may reflect a focal area of </a:t>
            </a:r>
            <a:r>
              <a:rPr lang="en-US" dirty="0" err="1"/>
              <a:t>microtrauma</a:t>
            </a:r>
            <a:r>
              <a:rPr lang="en-US" dirty="0"/>
              <a:t>.</a:t>
            </a:r>
          </a:p>
          <a:p>
            <a:pPr marL="0" indent="0">
              <a:buNone/>
            </a:pPr>
            <a:r>
              <a:rPr lang="en-US" dirty="0"/>
              <a:t> </a:t>
            </a:r>
          </a:p>
          <a:p>
            <a:r>
              <a:rPr lang="en-US" dirty="0"/>
              <a:t>There does appear to be subcutaneous edema noted along the dorsal and plantar aspect of the </a:t>
            </a:r>
            <a:r>
              <a:rPr lang="en-US" dirty="0" err="1"/>
              <a:t>midfoot</a:t>
            </a:r>
            <a:r>
              <a:rPr lang="en-US" dirty="0"/>
              <a:t> and forefoot as well as along the plantar surface of the </a:t>
            </a:r>
            <a:r>
              <a:rPr lang="en-US" dirty="0" err="1"/>
              <a:t>hindfoot</a:t>
            </a:r>
            <a:r>
              <a:rPr lang="en-US" dirty="0"/>
              <a:t> which may reflect cellulitis however there is no definite evidence for mature abscess.</a:t>
            </a:r>
          </a:p>
        </p:txBody>
      </p:sp>
    </p:spTree>
    <p:extLst>
      <p:ext uri="{BB962C8B-B14F-4D97-AF65-F5344CB8AC3E}">
        <p14:creationId xmlns:p14="http://schemas.microsoft.com/office/powerpoint/2010/main" val="2766970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Imaging- Ultrasound of Gallbladder</a:t>
            </a:r>
          </a:p>
        </p:txBody>
      </p:sp>
      <p:sp>
        <p:nvSpPr>
          <p:cNvPr id="3" name="Content Placeholder 2"/>
          <p:cNvSpPr>
            <a:spLocks noGrp="1"/>
          </p:cNvSpPr>
          <p:nvPr>
            <p:ph idx="1"/>
          </p:nvPr>
        </p:nvSpPr>
        <p:spPr>
          <a:xfrm>
            <a:off x="1295401" y="2556932"/>
            <a:ext cx="9725525" cy="3571152"/>
          </a:xfrm>
        </p:spPr>
        <p:txBody>
          <a:bodyPr>
            <a:normAutofit fontScale="77500" lnSpcReduction="20000"/>
          </a:bodyPr>
          <a:lstStyle/>
          <a:p>
            <a:r>
              <a:rPr lang="en-US" dirty="0"/>
              <a:t>IMPRESSION:  There are findings which may reflect mild fatty infiltration of the liver. Underlying hepatocellular pathologic process cannot be excluded.</a:t>
            </a:r>
          </a:p>
          <a:p>
            <a:endParaRPr lang="en-US" dirty="0"/>
          </a:p>
          <a:p>
            <a:r>
              <a:rPr lang="en-US" dirty="0"/>
              <a:t>There are findings which may reflect gallbladder sludge but without definite evidence for shadowing stones.</a:t>
            </a:r>
          </a:p>
          <a:p>
            <a:endParaRPr lang="en-US" dirty="0"/>
          </a:p>
          <a:p>
            <a:r>
              <a:rPr lang="en-US" dirty="0"/>
              <a:t>There is no definite evidence for acute </a:t>
            </a:r>
            <a:r>
              <a:rPr lang="en-US" dirty="0" err="1"/>
              <a:t>cholecystitis</a:t>
            </a:r>
            <a:r>
              <a:rPr lang="en-US" dirty="0"/>
              <a:t>.</a:t>
            </a:r>
          </a:p>
          <a:p>
            <a:endParaRPr lang="en-US" dirty="0"/>
          </a:p>
          <a:p>
            <a:r>
              <a:rPr lang="en-US" dirty="0"/>
              <a:t>There are findings suggestive for mild right </a:t>
            </a:r>
            <a:r>
              <a:rPr lang="en-US" dirty="0" err="1"/>
              <a:t>hydronephrosis</a:t>
            </a:r>
            <a:r>
              <a:rPr lang="en-US" dirty="0"/>
              <a:t>. The does appear to be a 4.3 x 3.7 x 5.4 cm complex appearing solid mass which appears superior and medial to the right kidney of questionable etiology. Please see CT scan of the abdomen done same day.</a:t>
            </a:r>
          </a:p>
        </p:txBody>
      </p:sp>
    </p:spTree>
    <p:extLst>
      <p:ext uri="{BB962C8B-B14F-4D97-AF65-F5344CB8AC3E}">
        <p14:creationId xmlns:p14="http://schemas.microsoft.com/office/powerpoint/2010/main" val="1948375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Imaging- CTAP</a:t>
            </a:r>
          </a:p>
        </p:txBody>
      </p:sp>
      <p:sp>
        <p:nvSpPr>
          <p:cNvPr id="3" name="Content Placeholder 2"/>
          <p:cNvSpPr>
            <a:spLocks noGrp="1"/>
          </p:cNvSpPr>
          <p:nvPr>
            <p:ph idx="1"/>
          </p:nvPr>
        </p:nvSpPr>
        <p:spPr/>
        <p:txBody>
          <a:bodyPr>
            <a:normAutofit fontScale="55000" lnSpcReduction="20000"/>
          </a:bodyPr>
          <a:lstStyle/>
          <a:p>
            <a:pPr marR="10"/>
            <a:r>
              <a:rPr lang="en-US" b="1" dirty="0">
                <a:solidFill>
                  <a:srgbClr val="000000"/>
                </a:solidFill>
                <a:latin typeface="Arial" panose="020B0604020202020204" pitchFamily="34" charset="0"/>
              </a:rPr>
              <a:t>CT Abdomen &amp; Pelvis with contrast </a:t>
            </a:r>
          </a:p>
          <a:p>
            <a:pPr marR="10"/>
            <a:r>
              <a:rPr lang="en-US" dirty="0">
                <a:solidFill>
                  <a:srgbClr val="000000"/>
                </a:solidFill>
                <a:latin typeface="Arial" panose="020B0604020202020204" pitchFamily="34" charset="0"/>
              </a:rPr>
              <a:t>FINDINGS: </a:t>
            </a:r>
            <a:endParaRPr lang="en-US" dirty="0">
              <a:solidFill>
                <a:srgbClr val="000000"/>
              </a:solidFill>
              <a:latin typeface="inherit"/>
            </a:endParaRPr>
          </a:p>
          <a:p>
            <a:pPr marR="10"/>
            <a:r>
              <a:rPr lang="en-US" b="1" dirty="0" err="1">
                <a:solidFill>
                  <a:srgbClr val="FF0000"/>
                </a:solidFill>
                <a:latin typeface="Arial" panose="020B0604020202020204" pitchFamily="34" charset="0"/>
              </a:rPr>
              <a:t>Adrenals:There</a:t>
            </a:r>
            <a:r>
              <a:rPr lang="en-US" b="1" dirty="0">
                <a:solidFill>
                  <a:srgbClr val="FF0000"/>
                </a:solidFill>
                <a:latin typeface="Arial" panose="020B0604020202020204" pitchFamily="34" charset="0"/>
              </a:rPr>
              <a:t> is a prominent right adrenal mass, which measures</a:t>
            </a:r>
            <a:endParaRPr lang="en-US" dirty="0">
              <a:solidFill>
                <a:srgbClr val="000000"/>
              </a:solidFill>
              <a:latin typeface="inherit"/>
            </a:endParaRPr>
          </a:p>
          <a:p>
            <a:pPr marR="10"/>
            <a:r>
              <a:rPr lang="en-US" b="1" dirty="0">
                <a:solidFill>
                  <a:srgbClr val="FF0000"/>
                </a:solidFill>
                <a:latin typeface="Arial" panose="020B0604020202020204" pitchFamily="34" charset="0"/>
              </a:rPr>
              <a:t>4.4 x 4.7 cm maximally, with heterogeneous internal</a:t>
            </a:r>
            <a:endParaRPr lang="en-US" dirty="0">
              <a:solidFill>
                <a:srgbClr val="000000"/>
              </a:solidFill>
              <a:latin typeface="inherit"/>
            </a:endParaRPr>
          </a:p>
          <a:p>
            <a:pPr marR="10"/>
            <a:r>
              <a:rPr lang="en-US" b="1" dirty="0">
                <a:solidFill>
                  <a:srgbClr val="FF0000"/>
                </a:solidFill>
                <a:latin typeface="Arial" panose="020B0604020202020204" pitchFamily="34" charset="0"/>
              </a:rPr>
              <a:t>attenuation/enhancement, potentially with areas of other cystic</a:t>
            </a:r>
            <a:endParaRPr lang="en-US" dirty="0">
              <a:solidFill>
                <a:srgbClr val="000000"/>
              </a:solidFill>
              <a:latin typeface="inherit"/>
            </a:endParaRPr>
          </a:p>
          <a:p>
            <a:pPr marR="10"/>
            <a:r>
              <a:rPr lang="en-US" b="1" dirty="0">
                <a:solidFill>
                  <a:srgbClr val="FF0000"/>
                </a:solidFill>
                <a:latin typeface="Arial" panose="020B0604020202020204" pitchFamily="34" charset="0"/>
              </a:rPr>
              <a:t>changes or necrosis anteriorly.</a:t>
            </a:r>
            <a:r>
              <a:rPr lang="en-US" dirty="0">
                <a:solidFill>
                  <a:srgbClr val="000000"/>
                </a:solidFill>
                <a:latin typeface="Arial" panose="020B0604020202020204" pitchFamily="34" charset="0"/>
              </a:rPr>
              <a:t> </a:t>
            </a:r>
          </a:p>
          <a:p>
            <a:pPr marR="10"/>
            <a:r>
              <a:rPr lang="en-US" dirty="0">
                <a:solidFill>
                  <a:srgbClr val="000000"/>
                </a:solidFill>
                <a:latin typeface="Arial" panose="020B0604020202020204" pitchFamily="34" charset="0"/>
              </a:rPr>
              <a:t>IMPRESSION:</a:t>
            </a:r>
            <a:endParaRPr lang="en-US" dirty="0">
              <a:solidFill>
                <a:srgbClr val="000000"/>
              </a:solidFill>
              <a:latin typeface="inherit"/>
            </a:endParaRPr>
          </a:p>
          <a:p>
            <a:pPr marR="10"/>
            <a:r>
              <a:rPr lang="en-US" dirty="0">
                <a:solidFill>
                  <a:srgbClr val="000000"/>
                </a:solidFill>
                <a:latin typeface="Arial" panose="020B0604020202020204" pitchFamily="34" charset="0"/>
              </a:rPr>
              <a:t>1. Right adrenal mass measuring up to 4.7 cm. Differential considerations include primary and metastatic lesions. There is a known cancer primary, consider PET CT or biopsy for further assessment. Otherwise, surgical referral for potential resection is recommended.</a:t>
            </a:r>
            <a:endParaRPr lang="en-US" dirty="0">
              <a:solidFill>
                <a:srgbClr val="000000"/>
              </a:solidFill>
              <a:latin typeface="inherit"/>
            </a:endParaRPr>
          </a:p>
          <a:p>
            <a:pPr marR="10"/>
            <a:r>
              <a:rPr lang="en-US" dirty="0">
                <a:solidFill>
                  <a:srgbClr val="000000"/>
                </a:solidFill>
                <a:latin typeface="Arial" panose="020B0604020202020204" pitchFamily="34" charset="0"/>
              </a:rPr>
              <a:t>2. Bilateral inguinal adenopathy. The right inguinal lymph node is close to the skin surface, and would be amenable to percutaneous biopsy if needed</a:t>
            </a:r>
            <a:endParaRPr lang="en-US" dirty="0">
              <a:solidFill>
                <a:srgbClr val="000000"/>
              </a:solidFill>
              <a:latin typeface="inherit"/>
            </a:endParaRPr>
          </a:p>
          <a:p>
            <a:endParaRPr lang="en-US" dirty="0"/>
          </a:p>
        </p:txBody>
      </p:sp>
    </p:spTree>
    <p:extLst>
      <p:ext uri="{BB962C8B-B14F-4D97-AF65-F5344CB8AC3E}">
        <p14:creationId xmlns:p14="http://schemas.microsoft.com/office/powerpoint/2010/main" val="3901353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Imaging MRI Abdomen</a:t>
            </a:r>
          </a:p>
        </p:txBody>
      </p:sp>
      <p:sp>
        <p:nvSpPr>
          <p:cNvPr id="3" name="Content Placeholder 2"/>
          <p:cNvSpPr>
            <a:spLocks noGrp="1"/>
          </p:cNvSpPr>
          <p:nvPr>
            <p:ph idx="1"/>
          </p:nvPr>
        </p:nvSpPr>
        <p:spPr/>
        <p:txBody>
          <a:bodyPr>
            <a:normAutofit fontScale="85000" lnSpcReduction="10000"/>
          </a:bodyPr>
          <a:lstStyle/>
          <a:p>
            <a:r>
              <a:rPr lang="en-US" dirty="0"/>
              <a:t>IMPRESSION: There does appear to be a complex appearing mostly solid mass lesion of the right adrenal gland measuring 4.3 x 4.5 x 5 cm with heterogeneous enhancement demonstrated. There appears to be multiple heterogeneous appearing cystic structures involving the mass somewhat which contain fluid </a:t>
            </a:r>
            <a:r>
              <a:rPr lang="en-US" dirty="0" err="1"/>
              <a:t>fluid</a:t>
            </a:r>
            <a:r>
              <a:rPr lang="en-US" dirty="0"/>
              <a:t> levels. These may reflect multifocal areas of internal necrosis. There is no definite evidence for increased fatty content of the mass lesion and does not appear to be typical for adrenal adenoma.</a:t>
            </a:r>
          </a:p>
          <a:p>
            <a:endParaRPr lang="en-US" dirty="0"/>
          </a:p>
          <a:p>
            <a:r>
              <a:rPr lang="en-US" dirty="0"/>
              <a:t>Given complex appearance and enhancement of the mass structure of the right adrenal gland, this may reflect a </a:t>
            </a:r>
            <a:r>
              <a:rPr lang="en-US" dirty="0" err="1"/>
              <a:t>pheochromocytoma</a:t>
            </a:r>
            <a:r>
              <a:rPr lang="en-US" dirty="0"/>
              <a:t> especially given clinical history. An adrenal adenocarcinoma or metastatic disease cannot be entirely excluded but seems less likely.</a:t>
            </a:r>
          </a:p>
        </p:txBody>
      </p:sp>
    </p:spTree>
    <p:extLst>
      <p:ext uri="{BB962C8B-B14F-4D97-AF65-F5344CB8AC3E}">
        <p14:creationId xmlns:p14="http://schemas.microsoft.com/office/powerpoint/2010/main" val="3852227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Imaging</a:t>
            </a:r>
          </a:p>
        </p:txBody>
      </p:sp>
      <p:pic>
        <p:nvPicPr>
          <p:cNvPr id="4" name="Content Placeholder 3"/>
          <p:cNvPicPr>
            <a:picLocks noGrp="1" noChangeAspect="1"/>
          </p:cNvPicPr>
          <p:nvPr>
            <p:ph idx="1"/>
          </p:nvPr>
        </p:nvPicPr>
        <p:blipFill>
          <a:blip r:embed="rId2"/>
          <a:stretch>
            <a:fillRect/>
          </a:stretch>
        </p:blipFill>
        <p:spPr>
          <a:xfrm>
            <a:off x="1965158" y="982133"/>
            <a:ext cx="8229599" cy="4893206"/>
          </a:xfrm>
          <a:prstGeom prst="rect">
            <a:avLst/>
          </a:prstGeom>
        </p:spPr>
      </p:pic>
    </p:spTree>
    <p:extLst>
      <p:ext uri="{BB962C8B-B14F-4D97-AF65-F5344CB8AC3E}">
        <p14:creationId xmlns:p14="http://schemas.microsoft.com/office/powerpoint/2010/main" val="3434483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Imaging- CT Chest</a:t>
            </a:r>
          </a:p>
        </p:txBody>
      </p:sp>
      <p:sp>
        <p:nvSpPr>
          <p:cNvPr id="3" name="Content Placeholder 2"/>
          <p:cNvSpPr>
            <a:spLocks noGrp="1"/>
          </p:cNvSpPr>
          <p:nvPr>
            <p:ph idx="1"/>
          </p:nvPr>
        </p:nvSpPr>
        <p:spPr/>
        <p:txBody>
          <a:bodyPr/>
          <a:lstStyle/>
          <a:p>
            <a:r>
              <a:rPr lang="en-US" dirty="0"/>
              <a:t>IMPRESSION:</a:t>
            </a:r>
          </a:p>
          <a:p>
            <a:pPr marL="0" indent="0">
              <a:buNone/>
            </a:pPr>
            <a:r>
              <a:rPr lang="en-US" dirty="0"/>
              <a:t> </a:t>
            </a:r>
          </a:p>
          <a:p>
            <a:r>
              <a:rPr lang="en-US" dirty="0"/>
              <a:t>No evidence of metastatic disease. </a:t>
            </a:r>
            <a:r>
              <a:rPr lang="en-US" dirty="0" err="1"/>
              <a:t>Subpleural</a:t>
            </a:r>
            <a:r>
              <a:rPr lang="en-US" dirty="0"/>
              <a:t> opacity in the right lower lobe most likely </a:t>
            </a:r>
            <a:r>
              <a:rPr lang="en-US" dirty="0" err="1"/>
              <a:t>postinflammatory</a:t>
            </a:r>
            <a:r>
              <a:rPr lang="en-US" dirty="0"/>
              <a:t> given its location.</a:t>
            </a:r>
          </a:p>
        </p:txBody>
      </p:sp>
    </p:spTree>
    <p:extLst>
      <p:ext uri="{BB962C8B-B14F-4D97-AF65-F5344CB8AC3E}">
        <p14:creationId xmlns:p14="http://schemas.microsoft.com/office/powerpoint/2010/main" val="876383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678" y="1183469"/>
            <a:ext cx="9601196" cy="997669"/>
          </a:xfrm>
        </p:spPr>
        <p:txBody>
          <a:bodyPr/>
          <a:lstStyle/>
          <a:p>
            <a:r>
              <a:rPr lang="en-US" dirty="0"/>
              <a:t>Case</a:t>
            </a:r>
          </a:p>
        </p:txBody>
      </p:sp>
      <p:sp>
        <p:nvSpPr>
          <p:cNvPr id="3" name="Content Placeholder 2"/>
          <p:cNvSpPr>
            <a:spLocks noGrp="1"/>
          </p:cNvSpPr>
          <p:nvPr>
            <p:ph idx="1"/>
          </p:nvPr>
        </p:nvSpPr>
        <p:spPr>
          <a:xfrm>
            <a:off x="1295401" y="2449585"/>
            <a:ext cx="9601196" cy="3426283"/>
          </a:xfrm>
        </p:spPr>
        <p:txBody>
          <a:bodyPr/>
          <a:lstStyle/>
          <a:p>
            <a:r>
              <a:rPr lang="en-US" dirty="0"/>
              <a:t>42 </a:t>
            </a:r>
            <a:r>
              <a:rPr lang="en-US" dirty="0" err="1"/>
              <a:t>y.o</a:t>
            </a:r>
            <a:r>
              <a:rPr lang="en-US" dirty="0"/>
              <a:t>. male with PMH Type 2 Diabetes Mellitus, insulin dependent with complications of retinopathy and chronic diabetic right heel ulcer, Hypertension, Hyperlipidemia, chronic low back pain, who presents for abdominal pain, nausea, and vomiting x3 days.</a:t>
            </a:r>
          </a:p>
          <a:p>
            <a:endParaRPr lang="en-US" dirty="0"/>
          </a:p>
          <a:p>
            <a:endParaRPr lang="en-US" dirty="0"/>
          </a:p>
        </p:txBody>
      </p:sp>
    </p:spTree>
    <p:extLst>
      <p:ext uri="{BB962C8B-B14F-4D97-AF65-F5344CB8AC3E}">
        <p14:creationId xmlns:p14="http://schemas.microsoft.com/office/powerpoint/2010/main" val="2088882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happened next…</a:t>
            </a:r>
          </a:p>
        </p:txBody>
      </p:sp>
      <p:sp>
        <p:nvSpPr>
          <p:cNvPr id="3" name="Content Placeholder 2"/>
          <p:cNvSpPr>
            <a:spLocks noGrp="1"/>
          </p:cNvSpPr>
          <p:nvPr>
            <p:ph idx="1"/>
          </p:nvPr>
        </p:nvSpPr>
        <p:spPr/>
        <p:txBody>
          <a:bodyPr>
            <a:normAutofit/>
          </a:bodyPr>
          <a:lstStyle/>
          <a:p>
            <a:r>
              <a:rPr lang="en-US" dirty="0"/>
              <a:t>Patient went to OR for I&amp;D of abscess. While at PACU patient's BP went from SBP 140s to 220s requiring labetalol pushes. Patient admitted to MICU for BP monitoring and </a:t>
            </a:r>
            <a:r>
              <a:rPr lang="en-US" dirty="0" err="1"/>
              <a:t>nicardipine</a:t>
            </a:r>
            <a:r>
              <a:rPr lang="en-US" dirty="0"/>
              <a:t> gtt.</a:t>
            </a:r>
          </a:p>
          <a:p>
            <a:r>
              <a:rPr lang="en-US" b="1" u="sng" dirty="0"/>
              <a:t>MICU course:</a:t>
            </a:r>
            <a:endParaRPr lang="en-US" u="sng" dirty="0"/>
          </a:p>
          <a:p>
            <a:r>
              <a:rPr lang="en-US" dirty="0"/>
              <a:t> On </a:t>
            </a:r>
            <a:r>
              <a:rPr lang="en-US" dirty="0" err="1"/>
              <a:t>nicardipine</a:t>
            </a:r>
            <a:r>
              <a:rPr lang="en-US" dirty="0"/>
              <a:t> </a:t>
            </a:r>
            <a:r>
              <a:rPr lang="en-US" dirty="0" err="1"/>
              <a:t>gtt</a:t>
            </a:r>
            <a:r>
              <a:rPr lang="en-US" dirty="0"/>
              <a:t> for about 24 hours. Then started on doxazosin and IV labetalol prn.</a:t>
            </a:r>
          </a:p>
          <a:p>
            <a:r>
              <a:rPr lang="en-US" dirty="0"/>
              <a:t>Transitioned to Doxazosin 4mg and PO </a:t>
            </a:r>
            <a:r>
              <a:rPr lang="en-US" dirty="0" err="1"/>
              <a:t>Labetolol</a:t>
            </a:r>
            <a:r>
              <a:rPr lang="en-US" dirty="0"/>
              <a:t> 50mg BID for discharge</a:t>
            </a:r>
          </a:p>
          <a:p>
            <a:endParaRPr lang="en-US" u="sng" dirty="0"/>
          </a:p>
          <a:p>
            <a:endParaRPr lang="en-US" dirty="0"/>
          </a:p>
        </p:txBody>
      </p:sp>
    </p:spTree>
    <p:extLst>
      <p:ext uri="{BB962C8B-B14F-4D97-AF65-F5344CB8AC3E}">
        <p14:creationId xmlns:p14="http://schemas.microsoft.com/office/powerpoint/2010/main" val="2157992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Pheochromocytoma</a:t>
            </a:r>
            <a:endParaRPr lang="en-US" dirty="0"/>
          </a:p>
        </p:txBody>
      </p:sp>
      <p:sp>
        <p:nvSpPr>
          <p:cNvPr id="3" name="Content Placeholder 2"/>
          <p:cNvSpPr>
            <a:spLocks noGrp="1"/>
          </p:cNvSpPr>
          <p:nvPr>
            <p:ph idx="1"/>
          </p:nvPr>
        </p:nvSpPr>
        <p:spPr/>
        <p:txBody>
          <a:bodyPr>
            <a:normAutofit fontScale="92500" lnSpcReduction="10000"/>
          </a:bodyPr>
          <a:lstStyle/>
          <a:p>
            <a:r>
              <a:rPr lang="en-US" dirty="0"/>
              <a:t>Catecholamine-secreting tumors that arise from </a:t>
            </a:r>
            <a:r>
              <a:rPr lang="en-US" dirty="0" err="1"/>
              <a:t>chromaffin</a:t>
            </a:r>
            <a:r>
              <a:rPr lang="en-US" dirty="0"/>
              <a:t> cells of the adrenal medulla</a:t>
            </a:r>
          </a:p>
          <a:p>
            <a:r>
              <a:rPr lang="en-US" dirty="0"/>
              <a:t>These occur in less than 0.2% of patients with hypertension </a:t>
            </a:r>
          </a:p>
          <a:p>
            <a:r>
              <a:rPr lang="en-US" dirty="0"/>
              <a:t>Annual incidence is 0.8 per 100,000 person-years</a:t>
            </a:r>
          </a:p>
          <a:p>
            <a:r>
              <a:rPr lang="en-US" dirty="0"/>
              <a:t>Most common in the 4</a:t>
            </a:r>
            <a:r>
              <a:rPr lang="en-US" baseline="30000" dirty="0"/>
              <a:t>th</a:t>
            </a:r>
            <a:r>
              <a:rPr lang="en-US" dirty="0"/>
              <a:t> to 5</a:t>
            </a:r>
            <a:r>
              <a:rPr lang="en-US" baseline="30000" dirty="0"/>
              <a:t>th</a:t>
            </a:r>
            <a:r>
              <a:rPr lang="en-US" dirty="0"/>
              <a:t> decade and equally common in women and men</a:t>
            </a:r>
          </a:p>
          <a:p>
            <a:r>
              <a:rPr lang="en-US" dirty="0"/>
              <a:t>Most are sporadic (found incidentally or d/t symptoms), but 40% are part of a familial disorder. </a:t>
            </a:r>
          </a:p>
          <a:p>
            <a:r>
              <a:rPr lang="en-US" dirty="0"/>
              <a:t>Associated familial disorders: VHL, MEN2, NF1</a:t>
            </a:r>
          </a:p>
        </p:txBody>
      </p:sp>
    </p:spTree>
    <p:extLst>
      <p:ext uri="{BB962C8B-B14F-4D97-AF65-F5344CB8AC3E}">
        <p14:creationId xmlns:p14="http://schemas.microsoft.com/office/powerpoint/2010/main" val="2332338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Presentation</a:t>
            </a:r>
          </a:p>
        </p:txBody>
      </p:sp>
      <p:sp>
        <p:nvSpPr>
          <p:cNvPr id="3" name="Content Placeholder 2"/>
          <p:cNvSpPr>
            <a:spLocks noGrp="1"/>
          </p:cNvSpPr>
          <p:nvPr>
            <p:ph idx="1"/>
          </p:nvPr>
        </p:nvSpPr>
        <p:spPr/>
        <p:txBody>
          <a:bodyPr>
            <a:normAutofit lnSpcReduction="10000"/>
          </a:bodyPr>
          <a:lstStyle/>
          <a:p>
            <a:r>
              <a:rPr lang="en-US" dirty="0"/>
              <a:t>Classic triad: episodic HA, sweating, and tachycardia. Half have paroxysmal hypertension (although 5-15% have normal BP)</a:t>
            </a:r>
          </a:p>
          <a:p>
            <a:r>
              <a:rPr lang="en-US" dirty="0"/>
              <a:t>Paroxysmal hypertension: elevations in BP during diagnostic procedures, induction of anesthesia, surgery, or with substances containing tyramine</a:t>
            </a:r>
          </a:p>
          <a:p>
            <a:r>
              <a:rPr lang="en-US" dirty="0"/>
              <a:t>Presenting in crisis may have: hypertension or hypotension, hyperthermia, AMS, and other organ dysfunction.</a:t>
            </a:r>
          </a:p>
          <a:p>
            <a:r>
              <a:rPr lang="en-US" dirty="0"/>
              <a:t>Other symptoms: orthostatic hypotension, visual blurring, papilledema, weight loss, insulin resistance, hyperglycemia, leukocytosis, cardiomyopathy</a:t>
            </a:r>
          </a:p>
        </p:txBody>
      </p:sp>
    </p:spTree>
    <p:extLst>
      <p:ext uri="{BB962C8B-B14F-4D97-AF65-F5344CB8AC3E}">
        <p14:creationId xmlns:p14="http://schemas.microsoft.com/office/powerpoint/2010/main" val="76470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Tumor characteristics</a:t>
            </a:r>
          </a:p>
        </p:txBody>
      </p:sp>
      <p:sp>
        <p:nvSpPr>
          <p:cNvPr id="3" name="Content Placeholder 2"/>
          <p:cNvSpPr>
            <a:spLocks noGrp="1"/>
          </p:cNvSpPr>
          <p:nvPr>
            <p:ph idx="1"/>
          </p:nvPr>
        </p:nvSpPr>
        <p:spPr/>
        <p:txBody>
          <a:bodyPr/>
          <a:lstStyle/>
          <a:p>
            <a:r>
              <a:rPr lang="en-US" dirty="0"/>
              <a:t>95% of the catecholamine secreting tumors in abdomen with 85-90% intra-adrenal. 10-15% are catecholamine-secreting tumors are extra-adrenal and are called </a:t>
            </a:r>
            <a:r>
              <a:rPr lang="en-US" dirty="0" err="1"/>
              <a:t>paragangliomas</a:t>
            </a:r>
            <a:r>
              <a:rPr lang="en-US" dirty="0"/>
              <a:t> </a:t>
            </a:r>
          </a:p>
          <a:p>
            <a:r>
              <a:rPr lang="en-US" dirty="0"/>
              <a:t>10% are malignant (clue it might be malignant: local invasion into surrounding tissues and organs or distant </a:t>
            </a:r>
            <a:r>
              <a:rPr lang="en-US" dirty="0" err="1"/>
              <a:t>mets</a:t>
            </a:r>
            <a:r>
              <a:rPr lang="en-US" dirty="0"/>
              <a:t>)</a:t>
            </a:r>
          </a:p>
        </p:txBody>
      </p:sp>
    </p:spTree>
    <p:extLst>
      <p:ext uri="{BB962C8B-B14F-4D97-AF65-F5344CB8AC3E}">
        <p14:creationId xmlns:p14="http://schemas.microsoft.com/office/powerpoint/2010/main" val="978738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should you test your patient?</a:t>
            </a:r>
          </a:p>
        </p:txBody>
      </p:sp>
      <p:sp>
        <p:nvSpPr>
          <p:cNvPr id="3" name="Content Placeholder 2"/>
          <p:cNvSpPr>
            <a:spLocks noGrp="1"/>
          </p:cNvSpPr>
          <p:nvPr>
            <p:ph idx="1"/>
          </p:nvPr>
        </p:nvSpPr>
        <p:spPr/>
        <p:txBody>
          <a:bodyPr/>
          <a:lstStyle/>
          <a:p>
            <a:r>
              <a:rPr lang="en-US" dirty="0"/>
              <a:t>Classic triad: HA, sweating, tachycardia (whether or not HTN is present)</a:t>
            </a:r>
          </a:p>
          <a:p>
            <a:r>
              <a:rPr lang="en-US" dirty="0" err="1"/>
              <a:t>Hyperadrenal</a:t>
            </a:r>
            <a:r>
              <a:rPr lang="en-US" dirty="0"/>
              <a:t> spells (</a:t>
            </a:r>
            <a:r>
              <a:rPr lang="en-US" dirty="0" err="1"/>
              <a:t>nonexertional</a:t>
            </a:r>
            <a:r>
              <a:rPr lang="en-US" dirty="0"/>
              <a:t> palpitations, diaphoresis, HA, tremor, pallor)</a:t>
            </a:r>
          </a:p>
          <a:p>
            <a:r>
              <a:rPr lang="en-US" dirty="0"/>
              <a:t>If onset of HTN is &lt;20 years old, resistant HTN, HTN with new onset or atypical DM</a:t>
            </a:r>
          </a:p>
          <a:p>
            <a:r>
              <a:rPr lang="en-US" dirty="0"/>
              <a:t>If familiar syndrome is present, family history of </a:t>
            </a:r>
            <a:r>
              <a:rPr lang="en-US" dirty="0" err="1"/>
              <a:t>pheo</a:t>
            </a:r>
            <a:r>
              <a:rPr lang="en-US" dirty="0"/>
              <a:t>, adrenal </a:t>
            </a:r>
            <a:r>
              <a:rPr lang="en-US" dirty="0" err="1"/>
              <a:t>incidentaloma</a:t>
            </a:r>
            <a:r>
              <a:rPr lang="en-US" dirty="0"/>
              <a:t> (w or wo HTN)</a:t>
            </a:r>
          </a:p>
        </p:txBody>
      </p:sp>
    </p:spTree>
    <p:extLst>
      <p:ext uri="{BB962C8B-B14F-4D97-AF65-F5344CB8AC3E}">
        <p14:creationId xmlns:p14="http://schemas.microsoft.com/office/powerpoint/2010/main" val="3321360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meds should you continue or discontinue?</a:t>
            </a:r>
          </a:p>
        </p:txBody>
      </p:sp>
      <p:sp>
        <p:nvSpPr>
          <p:cNvPr id="3" name="Content Placeholder 2"/>
          <p:cNvSpPr>
            <a:spLocks noGrp="1"/>
          </p:cNvSpPr>
          <p:nvPr>
            <p:ph idx="1"/>
          </p:nvPr>
        </p:nvSpPr>
        <p:spPr/>
        <p:txBody>
          <a:bodyPr/>
          <a:lstStyle/>
          <a:p>
            <a:r>
              <a:rPr lang="en-US" dirty="0"/>
              <a:t>Continue all antihypertensive meds</a:t>
            </a:r>
          </a:p>
          <a:p>
            <a:r>
              <a:rPr lang="en-US" dirty="0" err="1"/>
              <a:t>Flexeril</a:t>
            </a:r>
            <a:r>
              <a:rPr lang="en-US" dirty="0"/>
              <a:t>, TCAs, Levodopa, decongestants (drugs containing adrenergic receptor agonists), amphetamines, </a:t>
            </a:r>
            <a:r>
              <a:rPr lang="en-US" dirty="0" err="1"/>
              <a:t>Prochlorperazine</a:t>
            </a:r>
            <a:r>
              <a:rPr lang="en-US" dirty="0"/>
              <a:t>, Reserpine, Ethanol; all can increase measured levels of </a:t>
            </a:r>
            <a:r>
              <a:rPr lang="en-US" dirty="0" err="1"/>
              <a:t>catecholamines</a:t>
            </a:r>
            <a:r>
              <a:rPr lang="en-US" dirty="0"/>
              <a:t> and </a:t>
            </a:r>
            <a:r>
              <a:rPr lang="en-US" dirty="0" err="1"/>
              <a:t>metanephrines</a:t>
            </a:r>
            <a:r>
              <a:rPr lang="en-US" dirty="0"/>
              <a:t>.</a:t>
            </a:r>
          </a:p>
          <a:p>
            <a:r>
              <a:rPr lang="en-US" dirty="0"/>
              <a:t>Discontinue/taper above. Pt needs 2 weeks off those meds prior to testing</a:t>
            </a:r>
          </a:p>
        </p:txBody>
      </p:sp>
    </p:spTree>
    <p:extLst>
      <p:ext uri="{BB962C8B-B14F-4D97-AF65-F5344CB8AC3E}">
        <p14:creationId xmlns:p14="http://schemas.microsoft.com/office/powerpoint/2010/main" val="796123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20716" y="609601"/>
            <a:ext cx="5446294" cy="5646820"/>
          </a:xfrm>
          <a:prstGeom prst="rect">
            <a:avLst/>
          </a:prstGeom>
        </p:spPr>
      </p:pic>
    </p:spTree>
    <p:extLst>
      <p:ext uri="{BB962C8B-B14F-4D97-AF65-F5344CB8AC3E}">
        <p14:creationId xmlns:p14="http://schemas.microsoft.com/office/powerpoint/2010/main" val="2585821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159489"/>
          </a:xfrm>
        </p:spPr>
        <p:txBody>
          <a:bodyPr/>
          <a:lstStyle/>
          <a:p>
            <a:r>
              <a:rPr lang="en-US" dirty="0"/>
              <a:t>Tests to Order</a:t>
            </a:r>
          </a:p>
        </p:txBody>
      </p:sp>
      <p:sp>
        <p:nvSpPr>
          <p:cNvPr id="3" name="Content Placeholder 2"/>
          <p:cNvSpPr>
            <a:spLocks noGrp="1"/>
          </p:cNvSpPr>
          <p:nvPr>
            <p:ph idx="1"/>
          </p:nvPr>
        </p:nvSpPr>
        <p:spPr>
          <a:xfrm>
            <a:off x="1295401" y="2406316"/>
            <a:ext cx="9601196" cy="3469552"/>
          </a:xfrm>
        </p:spPr>
        <p:txBody>
          <a:bodyPr>
            <a:normAutofit fontScale="85000" lnSpcReduction="20000"/>
          </a:bodyPr>
          <a:lstStyle/>
          <a:p>
            <a:r>
              <a:rPr lang="en-US" dirty="0"/>
              <a:t>24 hour urine fractionated </a:t>
            </a:r>
            <a:r>
              <a:rPr lang="en-US" dirty="0" err="1"/>
              <a:t>metanephrines</a:t>
            </a:r>
            <a:r>
              <a:rPr lang="en-US" dirty="0"/>
              <a:t> and </a:t>
            </a:r>
            <a:r>
              <a:rPr lang="en-US" dirty="0" err="1"/>
              <a:t>catecholamines</a:t>
            </a:r>
            <a:r>
              <a:rPr lang="en-US" dirty="0"/>
              <a:t> or</a:t>
            </a:r>
          </a:p>
          <a:p>
            <a:r>
              <a:rPr lang="en-US" dirty="0"/>
              <a:t>Plasma fractionated </a:t>
            </a:r>
            <a:r>
              <a:rPr lang="en-US" dirty="0" err="1"/>
              <a:t>metanephrines</a:t>
            </a:r>
            <a:r>
              <a:rPr lang="en-US" dirty="0"/>
              <a:t> drawn from indwelling cannula following 30 minutes of supine rest</a:t>
            </a:r>
          </a:p>
          <a:p>
            <a:r>
              <a:rPr lang="en-US" dirty="0"/>
              <a:t>If those are normal, re-check during a spell</a:t>
            </a:r>
          </a:p>
          <a:p>
            <a:r>
              <a:rPr lang="en-US" b="1" dirty="0"/>
              <a:t>Abnormal results</a:t>
            </a:r>
            <a:r>
              <a:rPr lang="en-US" dirty="0"/>
              <a:t>: Two fold elevation above upper limit of normal in urine </a:t>
            </a:r>
            <a:r>
              <a:rPr lang="en-US" dirty="0" err="1"/>
              <a:t>catecholamines</a:t>
            </a:r>
            <a:r>
              <a:rPr lang="en-US" dirty="0"/>
              <a:t> or elevated urine </a:t>
            </a:r>
            <a:r>
              <a:rPr lang="en-US" dirty="0" err="1"/>
              <a:t>metanephrines</a:t>
            </a:r>
            <a:r>
              <a:rPr lang="en-US" dirty="0"/>
              <a:t> (</a:t>
            </a:r>
            <a:r>
              <a:rPr lang="en-US" dirty="0" err="1"/>
              <a:t>Nmet</a:t>
            </a:r>
            <a:r>
              <a:rPr lang="en-US" dirty="0"/>
              <a:t>&gt;900mcg/24h or Met&gt;400 mcg/24h) or a “significant increase” in fractionated plasma </a:t>
            </a:r>
            <a:r>
              <a:rPr lang="en-US" dirty="0" err="1"/>
              <a:t>metanephrines</a:t>
            </a:r>
            <a:endParaRPr lang="en-US" dirty="0"/>
          </a:p>
          <a:p>
            <a:r>
              <a:rPr lang="en-US" b="1" dirty="0"/>
              <a:t>Next</a:t>
            </a:r>
            <a:r>
              <a:rPr lang="en-US" dirty="0"/>
              <a:t>: Adrenal abdominal MRI or CT</a:t>
            </a:r>
            <a:r>
              <a:rPr lang="en-US" dirty="0">
                <a:sym typeface="Wingdings" panose="05000000000000000000" pitchFamily="2" charset="2"/>
              </a:rPr>
              <a:t> whole body scan</a:t>
            </a:r>
            <a:endParaRPr lang="en-US" dirty="0"/>
          </a:p>
          <a:p>
            <a:r>
              <a:rPr lang="en-US" dirty="0"/>
              <a:t>Prior to surgery will need alpha and beta adrenergic blockade </a:t>
            </a:r>
          </a:p>
          <a:p>
            <a:r>
              <a:rPr lang="en-US" dirty="0"/>
              <a:t>Consider genetic testing</a:t>
            </a:r>
          </a:p>
        </p:txBody>
      </p:sp>
    </p:spTree>
    <p:extLst>
      <p:ext uri="{BB962C8B-B14F-4D97-AF65-F5344CB8AC3E}">
        <p14:creationId xmlns:p14="http://schemas.microsoft.com/office/powerpoint/2010/main" val="2937022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Prepping for Surgery</a:t>
            </a:r>
          </a:p>
        </p:txBody>
      </p:sp>
      <p:sp>
        <p:nvSpPr>
          <p:cNvPr id="3" name="Content Placeholder 2"/>
          <p:cNvSpPr>
            <a:spLocks noGrp="1"/>
          </p:cNvSpPr>
          <p:nvPr>
            <p:ph idx="1"/>
          </p:nvPr>
        </p:nvSpPr>
        <p:spPr/>
        <p:txBody>
          <a:bodyPr>
            <a:normAutofit fontScale="92500" lnSpcReduction="10000"/>
          </a:bodyPr>
          <a:lstStyle/>
          <a:p>
            <a:r>
              <a:rPr lang="en-US" dirty="0"/>
              <a:t>Control BP and tachycardia</a:t>
            </a:r>
          </a:p>
          <a:p>
            <a:r>
              <a:rPr lang="en-US" dirty="0"/>
              <a:t>Combined alpha and beta adrenergic blockage to avoid intraoperative HTN crisis</a:t>
            </a:r>
          </a:p>
          <a:p>
            <a:r>
              <a:rPr lang="en-US" dirty="0"/>
              <a:t>DOC: </a:t>
            </a:r>
            <a:r>
              <a:rPr lang="en-US" dirty="0" err="1"/>
              <a:t>Phenoxybenzamine</a:t>
            </a:r>
            <a:r>
              <a:rPr lang="en-US" dirty="0"/>
              <a:t>, however more favorable side effect profiles and lower cost are the selective alpha-1 adrenergic blocking agents (</a:t>
            </a:r>
            <a:r>
              <a:rPr lang="en-US" dirty="0" err="1"/>
              <a:t>prazosin</a:t>
            </a:r>
            <a:r>
              <a:rPr lang="en-US" dirty="0"/>
              <a:t>, terazosin or doxazosin)</a:t>
            </a:r>
          </a:p>
          <a:p>
            <a:r>
              <a:rPr lang="en-US" dirty="0"/>
              <a:t>BP monitoring BID with target &lt;120/80 seated, with systolic &gt;90 standing </a:t>
            </a:r>
          </a:p>
          <a:p>
            <a:r>
              <a:rPr lang="en-US" dirty="0"/>
              <a:t>High Na diet due to volume induced contraction and </a:t>
            </a:r>
            <a:r>
              <a:rPr lang="en-US" dirty="0" err="1"/>
              <a:t>orthostasis</a:t>
            </a:r>
            <a:r>
              <a:rPr lang="en-US" dirty="0"/>
              <a:t> with alpha adrenergic blockage</a:t>
            </a:r>
          </a:p>
        </p:txBody>
      </p:sp>
    </p:spTree>
    <p:extLst>
      <p:ext uri="{BB962C8B-B14F-4D97-AF65-F5344CB8AC3E}">
        <p14:creationId xmlns:p14="http://schemas.microsoft.com/office/powerpoint/2010/main" val="2885982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Prepping for Surgery</a:t>
            </a:r>
          </a:p>
        </p:txBody>
      </p:sp>
      <p:sp>
        <p:nvSpPr>
          <p:cNvPr id="3" name="Content Placeholder 2"/>
          <p:cNvSpPr>
            <a:spLocks noGrp="1"/>
          </p:cNvSpPr>
          <p:nvPr>
            <p:ph idx="1"/>
          </p:nvPr>
        </p:nvSpPr>
        <p:spPr/>
        <p:txBody>
          <a:bodyPr/>
          <a:lstStyle/>
          <a:p>
            <a:r>
              <a:rPr lang="en-US" dirty="0"/>
              <a:t>Once alpha blockage has been achieved, beta-adrenergic blockage is initiated, 2-3 days </a:t>
            </a:r>
            <a:r>
              <a:rPr lang="en-US" dirty="0" err="1"/>
              <a:t>preop</a:t>
            </a:r>
            <a:endParaRPr lang="en-US" dirty="0"/>
          </a:p>
          <a:p>
            <a:r>
              <a:rPr lang="en-US" dirty="0"/>
              <a:t>NEVER start beta blockage first because blockage of </a:t>
            </a:r>
            <a:r>
              <a:rPr lang="en-US" dirty="0" err="1"/>
              <a:t>vasodilatory</a:t>
            </a:r>
            <a:r>
              <a:rPr lang="en-US" dirty="0"/>
              <a:t> peripheral beta-adrenergic receptor stimulation can lead to further elevation in BP.</a:t>
            </a:r>
          </a:p>
        </p:txBody>
      </p:sp>
    </p:spTree>
    <p:extLst>
      <p:ext uri="{BB962C8B-B14F-4D97-AF65-F5344CB8AC3E}">
        <p14:creationId xmlns:p14="http://schemas.microsoft.com/office/powerpoint/2010/main" val="37988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HPI</a:t>
            </a:r>
          </a:p>
        </p:txBody>
      </p:sp>
      <p:sp>
        <p:nvSpPr>
          <p:cNvPr id="3" name="Content Placeholder 2"/>
          <p:cNvSpPr>
            <a:spLocks noGrp="1"/>
          </p:cNvSpPr>
          <p:nvPr>
            <p:ph idx="1"/>
          </p:nvPr>
        </p:nvSpPr>
        <p:spPr/>
        <p:txBody>
          <a:bodyPr>
            <a:normAutofit fontScale="92500" lnSpcReduction="20000"/>
          </a:bodyPr>
          <a:lstStyle/>
          <a:p>
            <a:r>
              <a:rPr lang="en-US" dirty="0"/>
              <a:t>Sudden onset non-radiating epigastric burning pain 7/10 which has been constant for 3 days, with associated nausea and non-bilious non-bloody emesis ~12x.He felt increasingly fatigued, having difficulty sleeping, subjective fever, palpitations and occipital headache but no dizziness. He states the only trigger for symptoms were homemade tacos immediately prior to onset. Pain is worse with laying back and better with leaning forward, barely able to tolerate water, unsure if food is associated, as he has not been able to eat since. </a:t>
            </a:r>
          </a:p>
          <a:p>
            <a:r>
              <a:rPr lang="en-US" dirty="0"/>
              <a:t>He has had symptoms like this in the past which come and go, starting at 18yo, has had at least 3 prior episodes (at 18yo, 26yo, 30yo) but usually symptoms resolve in 1-2 days.</a:t>
            </a:r>
          </a:p>
          <a:p>
            <a:endParaRPr lang="en-US" dirty="0"/>
          </a:p>
          <a:p>
            <a:endParaRPr lang="en-US" dirty="0"/>
          </a:p>
        </p:txBody>
      </p:sp>
    </p:spTree>
    <p:extLst>
      <p:ext uri="{BB962C8B-B14F-4D97-AF65-F5344CB8AC3E}">
        <p14:creationId xmlns:p14="http://schemas.microsoft.com/office/powerpoint/2010/main" val="3790651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Prognosis Post Op</a:t>
            </a:r>
          </a:p>
        </p:txBody>
      </p:sp>
      <p:sp>
        <p:nvSpPr>
          <p:cNvPr id="3" name="Content Placeholder 2"/>
          <p:cNvSpPr>
            <a:spLocks noGrp="1"/>
          </p:cNvSpPr>
          <p:nvPr>
            <p:ph idx="1"/>
          </p:nvPr>
        </p:nvSpPr>
        <p:spPr/>
        <p:txBody>
          <a:bodyPr>
            <a:normAutofit fontScale="92500" lnSpcReduction="10000"/>
          </a:bodyPr>
          <a:lstStyle/>
          <a:p>
            <a:r>
              <a:rPr lang="en-US" dirty="0"/>
              <a:t>Surgical removal of </a:t>
            </a:r>
            <a:r>
              <a:rPr lang="en-US" dirty="0" err="1"/>
              <a:t>pheo</a:t>
            </a:r>
            <a:r>
              <a:rPr lang="en-US" dirty="0"/>
              <a:t> does not always lead to long term cure of </a:t>
            </a:r>
            <a:r>
              <a:rPr lang="en-US" dirty="0" err="1"/>
              <a:t>pheo</a:t>
            </a:r>
            <a:r>
              <a:rPr lang="en-US" dirty="0"/>
              <a:t> or HTN, even if it is a benign tumor</a:t>
            </a:r>
          </a:p>
          <a:p>
            <a:r>
              <a:rPr lang="en-US" dirty="0"/>
              <a:t>Recurrence was more likely in patients with familial </a:t>
            </a:r>
            <a:r>
              <a:rPr lang="en-US" dirty="0" err="1"/>
              <a:t>pheochromocytoma</a:t>
            </a:r>
            <a:endParaRPr lang="en-US" dirty="0"/>
          </a:p>
          <a:p>
            <a:r>
              <a:rPr lang="en-US" dirty="0"/>
              <a:t>Will need long term monitoring, as metastatic </a:t>
            </a:r>
            <a:r>
              <a:rPr lang="en-US" dirty="0" err="1"/>
              <a:t>disese</a:t>
            </a:r>
            <a:r>
              <a:rPr lang="en-US" dirty="0"/>
              <a:t> can be discovered over 50 years after initial surgery</a:t>
            </a:r>
          </a:p>
          <a:p>
            <a:r>
              <a:rPr lang="en-US" dirty="0"/>
              <a:t>Recommend yearly biochemical screening</a:t>
            </a:r>
          </a:p>
          <a:p>
            <a:r>
              <a:rPr lang="en-US" dirty="0"/>
              <a:t>Of note, no curative treatment for metastatic </a:t>
            </a:r>
            <a:r>
              <a:rPr lang="en-US" dirty="0" err="1"/>
              <a:t>pheochromocytoma</a:t>
            </a:r>
            <a:r>
              <a:rPr lang="en-US" dirty="0"/>
              <a:t> unless sites of disease can be removed surgically </a:t>
            </a:r>
          </a:p>
        </p:txBody>
      </p:sp>
    </p:spTree>
    <p:extLst>
      <p:ext uri="{BB962C8B-B14F-4D97-AF65-F5344CB8AC3E}">
        <p14:creationId xmlns:p14="http://schemas.microsoft.com/office/powerpoint/2010/main" val="1375833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 to our patient…</a:t>
            </a:r>
          </a:p>
        </p:txBody>
      </p:sp>
      <p:sp>
        <p:nvSpPr>
          <p:cNvPr id="3" name="Content Placeholder 2"/>
          <p:cNvSpPr>
            <a:spLocks noGrp="1"/>
          </p:cNvSpPr>
          <p:nvPr>
            <p:ph idx="1"/>
          </p:nvPr>
        </p:nvSpPr>
        <p:spPr/>
        <p:txBody>
          <a:bodyPr/>
          <a:lstStyle/>
          <a:p>
            <a:r>
              <a:rPr lang="en-US" dirty="0" err="1"/>
              <a:t>Metanephrine</a:t>
            </a:r>
            <a:r>
              <a:rPr lang="en-US" dirty="0"/>
              <a:t>, free: </a:t>
            </a:r>
            <a:r>
              <a:rPr lang="en-US" b="1" dirty="0"/>
              <a:t>168</a:t>
            </a:r>
            <a:r>
              <a:rPr lang="en-US" dirty="0"/>
              <a:t> (&lt;57)</a:t>
            </a:r>
          </a:p>
          <a:p>
            <a:r>
              <a:rPr lang="en-US" dirty="0" err="1"/>
              <a:t>Normetanephrine</a:t>
            </a:r>
            <a:r>
              <a:rPr lang="en-US" dirty="0"/>
              <a:t>, free: </a:t>
            </a:r>
            <a:r>
              <a:rPr lang="en-US" b="1" dirty="0"/>
              <a:t>770</a:t>
            </a:r>
            <a:r>
              <a:rPr lang="en-US" dirty="0"/>
              <a:t> (&lt;148)</a:t>
            </a:r>
          </a:p>
          <a:p>
            <a:r>
              <a:rPr lang="en-US" dirty="0"/>
              <a:t>Total free (MN +NMN): </a:t>
            </a:r>
            <a:r>
              <a:rPr lang="en-US" b="1" dirty="0"/>
              <a:t>938</a:t>
            </a:r>
            <a:r>
              <a:rPr lang="en-US" dirty="0"/>
              <a:t> (&lt;205)</a:t>
            </a:r>
          </a:p>
          <a:p>
            <a:r>
              <a:rPr lang="en-US" dirty="0"/>
              <a:t>24h urine MN: </a:t>
            </a:r>
            <a:r>
              <a:rPr lang="en-US" b="1" dirty="0"/>
              <a:t>3915</a:t>
            </a:r>
            <a:r>
              <a:rPr lang="en-US" dirty="0"/>
              <a:t> (58-203)</a:t>
            </a:r>
          </a:p>
          <a:p>
            <a:r>
              <a:rPr lang="en-US" dirty="0"/>
              <a:t>24h urine NMN: </a:t>
            </a:r>
            <a:r>
              <a:rPr lang="en-US" b="1" dirty="0"/>
              <a:t>2625 </a:t>
            </a:r>
            <a:r>
              <a:rPr lang="en-US" dirty="0"/>
              <a:t>(88-649)</a:t>
            </a:r>
          </a:p>
          <a:p>
            <a:r>
              <a:rPr lang="en-US" dirty="0"/>
              <a:t>24h urine MN total: </a:t>
            </a:r>
            <a:r>
              <a:rPr lang="en-US" b="1" dirty="0"/>
              <a:t>6540</a:t>
            </a:r>
            <a:r>
              <a:rPr lang="en-US" dirty="0"/>
              <a:t> (182-739)</a:t>
            </a:r>
          </a:p>
        </p:txBody>
      </p:sp>
    </p:spTree>
    <p:extLst>
      <p:ext uri="{BB962C8B-B14F-4D97-AF65-F5344CB8AC3E}">
        <p14:creationId xmlns:p14="http://schemas.microsoft.com/office/powerpoint/2010/main" val="3036731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labs</a:t>
            </a:r>
          </a:p>
        </p:txBody>
      </p:sp>
      <p:sp>
        <p:nvSpPr>
          <p:cNvPr id="3" name="Content Placeholder 2"/>
          <p:cNvSpPr>
            <a:spLocks noGrp="1"/>
          </p:cNvSpPr>
          <p:nvPr>
            <p:ph idx="1"/>
          </p:nvPr>
        </p:nvSpPr>
        <p:spPr/>
        <p:txBody>
          <a:bodyPr>
            <a:normAutofit/>
          </a:bodyPr>
          <a:lstStyle/>
          <a:p>
            <a:r>
              <a:rPr lang="en-US" dirty="0"/>
              <a:t>Urine Cortisol </a:t>
            </a:r>
            <a:r>
              <a:rPr lang="en-US" b="1" dirty="0"/>
              <a:t>268.2 </a:t>
            </a:r>
            <a:r>
              <a:rPr lang="en-US" dirty="0"/>
              <a:t>(40-50)                   Androstenedione </a:t>
            </a:r>
            <a:r>
              <a:rPr lang="en-US" b="1" dirty="0"/>
              <a:t>51</a:t>
            </a:r>
            <a:r>
              <a:rPr lang="en-US" dirty="0"/>
              <a:t> (40-190)</a:t>
            </a:r>
          </a:p>
          <a:p>
            <a:r>
              <a:rPr lang="en-US" dirty="0"/>
              <a:t>Urine creatinine </a:t>
            </a:r>
            <a:r>
              <a:rPr lang="en-US" b="1" dirty="0"/>
              <a:t>2.40</a:t>
            </a:r>
            <a:r>
              <a:rPr lang="en-US" dirty="0"/>
              <a:t> (0.50-2.15)             24h urine epi </a:t>
            </a:r>
            <a:r>
              <a:rPr lang="en-US" b="1" dirty="0"/>
              <a:t>571</a:t>
            </a:r>
            <a:r>
              <a:rPr lang="en-US" dirty="0"/>
              <a:t> (2-24)</a:t>
            </a:r>
          </a:p>
          <a:p>
            <a:r>
              <a:rPr lang="en-US" dirty="0"/>
              <a:t>Calcitonin </a:t>
            </a:r>
            <a:r>
              <a:rPr lang="en-US" b="1" dirty="0"/>
              <a:t>&lt;2 </a:t>
            </a:r>
            <a:r>
              <a:rPr lang="en-US" dirty="0"/>
              <a:t>(&lt;10)                                24h urine NE </a:t>
            </a:r>
            <a:r>
              <a:rPr lang="en-US" b="1" dirty="0"/>
              <a:t>698</a:t>
            </a:r>
            <a:r>
              <a:rPr lang="en-US" dirty="0"/>
              <a:t> (15-100)</a:t>
            </a:r>
          </a:p>
          <a:p>
            <a:r>
              <a:rPr lang="en-US" dirty="0"/>
              <a:t>DHEA sulfate: </a:t>
            </a:r>
            <a:r>
              <a:rPr lang="en-US" b="1" dirty="0"/>
              <a:t>47</a:t>
            </a:r>
            <a:r>
              <a:rPr lang="en-US" dirty="0"/>
              <a:t> (70-495)                     Total E +NE </a:t>
            </a:r>
            <a:r>
              <a:rPr lang="en-US" b="1" dirty="0"/>
              <a:t>1269</a:t>
            </a:r>
            <a:r>
              <a:rPr lang="en-US" dirty="0"/>
              <a:t> (26-121)</a:t>
            </a:r>
          </a:p>
          <a:p>
            <a:r>
              <a:rPr lang="en-US" dirty="0"/>
              <a:t>ACTH </a:t>
            </a:r>
            <a:r>
              <a:rPr lang="en-US" b="1" dirty="0"/>
              <a:t>16</a:t>
            </a:r>
            <a:r>
              <a:rPr lang="en-US" dirty="0"/>
              <a:t> (6-50)                                      Dopamine </a:t>
            </a:r>
            <a:r>
              <a:rPr lang="en-US" b="1" dirty="0"/>
              <a:t>258</a:t>
            </a:r>
            <a:r>
              <a:rPr lang="en-US" dirty="0"/>
              <a:t> (52-480)</a:t>
            </a:r>
          </a:p>
          <a:p>
            <a:r>
              <a:rPr lang="en-US" dirty="0"/>
              <a:t>Testosterone total: </a:t>
            </a:r>
            <a:r>
              <a:rPr lang="en-US" b="1" dirty="0"/>
              <a:t>89</a:t>
            </a:r>
            <a:r>
              <a:rPr lang="en-US" dirty="0"/>
              <a:t> (250-1100)             </a:t>
            </a:r>
          </a:p>
        </p:txBody>
      </p:sp>
    </p:spTree>
    <p:extLst>
      <p:ext uri="{BB962C8B-B14F-4D97-AF65-F5344CB8AC3E}">
        <p14:creationId xmlns:p14="http://schemas.microsoft.com/office/powerpoint/2010/main" val="4043379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NM Tumor Imaging</a:t>
            </a:r>
          </a:p>
        </p:txBody>
      </p:sp>
      <p:sp>
        <p:nvSpPr>
          <p:cNvPr id="3" name="Content Placeholder 2"/>
          <p:cNvSpPr>
            <a:spLocks noGrp="1"/>
          </p:cNvSpPr>
          <p:nvPr>
            <p:ph idx="1"/>
          </p:nvPr>
        </p:nvSpPr>
        <p:spPr/>
        <p:txBody>
          <a:bodyPr/>
          <a:lstStyle/>
          <a:p>
            <a:r>
              <a:rPr lang="en-US" dirty="0"/>
              <a:t>Findings:  Normal uptake of activity is seen in thyroid gland, salivary glands, liver, spleen, bladder and colon.  Abnormal activity is not seen.  </a:t>
            </a:r>
          </a:p>
          <a:p>
            <a:endParaRPr lang="en-US" dirty="0"/>
          </a:p>
          <a:p>
            <a:r>
              <a:rPr lang="en-US" dirty="0"/>
              <a:t>Impression:  No abnormal uptake of MIBG is identified, especially no focal activity is identified within the adrenal glands</a:t>
            </a:r>
          </a:p>
        </p:txBody>
      </p:sp>
    </p:spTree>
    <p:extLst>
      <p:ext uri="{BB962C8B-B14F-4D97-AF65-F5344CB8AC3E}">
        <p14:creationId xmlns:p14="http://schemas.microsoft.com/office/powerpoint/2010/main" val="1461860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NM Tumor Imaging</a:t>
            </a:r>
          </a:p>
        </p:txBody>
      </p:sp>
      <p:pic>
        <p:nvPicPr>
          <p:cNvPr id="4" name="Content Placeholder 3"/>
          <p:cNvPicPr>
            <a:picLocks noGrp="1" noChangeAspect="1"/>
          </p:cNvPicPr>
          <p:nvPr>
            <p:ph idx="1"/>
          </p:nvPr>
        </p:nvPicPr>
        <p:blipFill>
          <a:blip r:embed="rId2"/>
          <a:stretch>
            <a:fillRect/>
          </a:stretch>
        </p:blipFill>
        <p:spPr>
          <a:xfrm>
            <a:off x="2013284" y="2557463"/>
            <a:ext cx="7603957" cy="3634790"/>
          </a:xfrm>
          <a:prstGeom prst="rect">
            <a:avLst/>
          </a:prstGeom>
        </p:spPr>
      </p:pic>
    </p:spTree>
    <p:extLst>
      <p:ext uri="{BB962C8B-B14F-4D97-AF65-F5344CB8AC3E}">
        <p14:creationId xmlns:p14="http://schemas.microsoft.com/office/powerpoint/2010/main" val="132091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Patient Update</a:t>
            </a:r>
          </a:p>
        </p:txBody>
      </p:sp>
      <p:sp>
        <p:nvSpPr>
          <p:cNvPr id="3" name="Content Placeholder 2"/>
          <p:cNvSpPr>
            <a:spLocks noGrp="1"/>
          </p:cNvSpPr>
          <p:nvPr>
            <p:ph idx="1"/>
          </p:nvPr>
        </p:nvSpPr>
        <p:spPr/>
        <p:txBody>
          <a:bodyPr/>
          <a:lstStyle/>
          <a:p>
            <a:r>
              <a:rPr lang="en-US" dirty="0"/>
              <a:t>Original surgery date 6/28/19 cancelled due to poorly controlled DM (A1C 12.6%)</a:t>
            </a:r>
          </a:p>
          <a:p>
            <a:r>
              <a:rPr lang="en-US" dirty="0"/>
              <a:t>Pre-op Urology appointment on 7/1/19</a:t>
            </a:r>
          </a:p>
          <a:p>
            <a:r>
              <a:rPr lang="en-US" dirty="0"/>
              <a:t>Tentative surgery is planned for 7/19/19</a:t>
            </a:r>
          </a:p>
          <a:p>
            <a:r>
              <a:rPr lang="en-US" dirty="0"/>
              <a:t>Endocrinology referral pending </a:t>
            </a:r>
          </a:p>
        </p:txBody>
      </p:sp>
    </p:spTree>
    <p:extLst>
      <p:ext uri="{BB962C8B-B14F-4D97-AF65-F5344CB8AC3E}">
        <p14:creationId xmlns:p14="http://schemas.microsoft.com/office/powerpoint/2010/main" val="1546896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i="1" dirty="0" err="1"/>
              <a:t>Uptodate</a:t>
            </a:r>
            <a:endParaRPr lang="en-US" i="1" dirty="0"/>
          </a:p>
          <a:p>
            <a:r>
              <a:rPr lang="en-US" i="1" dirty="0" err="1"/>
              <a:t>DynaMed</a:t>
            </a:r>
            <a:endParaRPr lang="en-US" i="1" dirty="0"/>
          </a:p>
        </p:txBody>
      </p:sp>
    </p:spTree>
    <p:extLst>
      <p:ext uri="{BB962C8B-B14F-4D97-AF65-F5344CB8AC3E}">
        <p14:creationId xmlns:p14="http://schemas.microsoft.com/office/powerpoint/2010/main" val="3783778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D5E3CF8B-6090-4FFC-B9BE-6FF60AEE4B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56" name="Straight Connector 55">
            <a:extLst>
              <a:ext uri="{FF2B5EF4-FFF2-40B4-BE49-F238E27FC236}">
                <a16:creationId xmlns:a16="http://schemas.microsoft.com/office/drawing/2014/main" id="{F444405B-FBD8-46A8-84D6-CE72780146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58" name="Rectangle 57">
            <a:extLst>
              <a:ext uri="{FF2B5EF4-FFF2-40B4-BE49-F238E27FC236}">
                <a16:creationId xmlns:a16="http://schemas.microsoft.com/office/drawing/2014/main" id="{221A9CB9-F531-48D3-A506-95FE2534D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8FD39BF5-DFD4-40A5-8009-2EA1391AB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691" y="494556"/>
            <a:ext cx="11227442" cy="5883295"/>
          </a:xfrm>
          <a:prstGeom prst="rect">
            <a:avLst/>
          </a:prstGeom>
          <a:solidFill>
            <a:schemeClr val="tx2"/>
          </a:solidFill>
          <a:ln>
            <a:noFill/>
          </a:ln>
          <a:effectLst>
            <a:outerShdw blurRad="114300" dist="127000" dir="5400000" sx="99000" sy="99000" algn="t" rotWithShape="0">
              <a:prstClr val="black">
                <a:alpha val="40000"/>
              </a:prstClr>
            </a:outerShdw>
          </a:effectLst>
          <a:scene3d>
            <a:camera prst="orthographicFront"/>
            <a:lightRig rig="twoPt" dir="t"/>
          </a:scene3d>
          <a:sp3d>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hell">
            <a:extLst>
              <a:ext uri="{FF2B5EF4-FFF2-40B4-BE49-F238E27FC236}">
                <a16:creationId xmlns:a16="http://schemas.microsoft.com/office/drawing/2014/main" id="{F3D62F01-3570-47E7-BD58-A33F86CA1459}"/>
              </a:ext>
            </a:extLst>
          </p:cNvPr>
          <p:cNvPicPr>
            <a:picLocks noChangeAspect="1"/>
          </p:cNvPicPr>
          <p:nvPr/>
        </p:nvPicPr>
        <p:blipFill rotWithShape="1">
          <a:blip r:embed="rId4" cstate="email">
            <a:alphaModFix amt="35000"/>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l="288" r="1" b="1"/>
          <a:stretch/>
        </p:blipFill>
        <p:spPr>
          <a:xfrm>
            <a:off x="480691" y="494555"/>
            <a:ext cx="11227442" cy="5883296"/>
          </a:xfrm>
          <a:prstGeom prst="rect">
            <a:avLst/>
          </a:prstGeom>
        </p:spPr>
      </p:pic>
      <p:grpSp>
        <p:nvGrpSpPr>
          <p:cNvPr id="62" name="Group 61">
            <a:extLst>
              <a:ext uri="{FF2B5EF4-FFF2-40B4-BE49-F238E27FC236}">
                <a16:creationId xmlns:a16="http://schemas.microsoft.com/office/drawing/2014/main" id="{3A0F723F-8F96-43F7-9D99-0D837624E1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4020" y="577316"/>
            <a:ext cx="11056826" cy="5728876"/>
            <a:chOff x="574020" y="519524"/>
            <a:chExt cx="11056826" cy="5728876"/>
          </a:xfrm>
        </p:grpSpPr>
        <p:grpSp>
          <p:nvGrpSpPr>
            <p:cNvPr id="63" name="Group 62">
              <a:extLst>
                <a:ext uri="{FF2B5EF4-FFF2-40B4-BE49-F238E27FC236}">
                  <a16:creationId xmlns:a16="http://schemas.microsoft.com/office/drawing/2014/main" id="{F1B4D856-F364-4DDD-BC91-4D024A82528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75937" y="519524"/>
              <a:ext cx="246888" cy="246888"/>
              <a:chOff x="582041" y="6001512"/>
              <a:chExt cx="246888" cy="246888"/>
            </a:xfrm>
          </p:grpSpPr>
          <p:sp useBgFill="1">
            <p:nvSpPr>
              <p:cNvPr id="51" name="Oval 72">
                <a:extLst>
                  <a:ext uri="{FF2B5EF4-FFF2-40B4-BE49-F238E27FC236}">
                    <a16:creationId xmlns:a16="http://schemas.microsoft.com/office/drawing/2014/main" id="{72F1CBC0-365A-4E91-A63B-B7599EDED5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2300" y="6049879"/>
                <a:ext cx="155448" cy="155448"/>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nut 38">
                <a:extLst>
                  <a:ext uri="{FF2B5EF4-FFF2-40B4-BE49-F238E27FC236}">
                    <a16:creationId xmlns:a16="http://schemas.microsoft.com/office/drawing/2014/main" id="{BE55A32E-C79F-4FD7-8BA4-7F3613D7B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041"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 name="Group 63">
              <a:extLst>
                <a:ext uri="{FF2B5EF4-FFF2-40B4-BE49-F238E27FC236}">
                  <a16:creationId xmlns:a16="http://schemas.microsoft.com/office/drawing/2014/main" id="{B22DCA41-FD40-45D5-A909-60754B58041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83958" y="6001512"/>
              <a:ext cx="246888" cy="246888"/>
              <a:chOff x="590062" y="6001512"/>
              <a:chExt cx="246888" cy="246888"/>
            </a:xfrm>
          </p:grpSpPr>
          <p:sp useBgFill="1">
            <p:nvSpPr>
              <p:cNvPr id="53" name="Oval 70">
                <a:extLst>
                  <a:ext uri="{FF2B5EF4-FFF2-40B4-BE49-F238E27FC236}">
                    <a16:creationId xmlns:a16="http://schemas.microsoft.com/office/drawing/2014/main" id="{03F3D55A-B20B-496C-B8DC-9E0C593E9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42" y="6057900"/>
                <a:ext cx="139700" cy="139700"/>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nut 36">
                <a:extLst>
                  <a:ext uri="{FF2B5EF4-FFF2-40B4-BE49-F238E27FC236}">
                    <a16:creationId xmlns:a16="http://schemas.microsoft.com/office/drawing/2014/main" id="{60221C8D-9A7A-4F34-AEE0-CF6BE6A4F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062"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5" name="Group 64">
              <a:extLst>
                <a:ext uri="{FF2B5EF4-FFF2-40B4-BE49-F238E27FC236}">
                  <a16:creationId xmlns:a16="http://schemas.microsoft.com/office/drawing/2014/main" id="{B7419ED5-1433-4FFB-A272-D18229B0494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4020" y="519524"/>
              <a:ext cx="246888" cy="246888"/>
              <a:chOff x="574020" y="6001512"/>
              <a:chExt cx="246888" cy="246888"/>
            </a:xfrm>
          </p:grpSpPr>
          <p:sp useBgFill="1">
            <p:nvSpPr>
              <p:cNvPr id="57" name="Oval 68">
                <a:extLst>
                  <a:ext uri="{FF2B5EF4-FFF2-40B4-BE49-F238E27FC236}">
                    <a16:creationId xmlns:a16="http://schemas.microsoft.com/office/drawing/2014/main" id="{8CBEE95B-136E-45DC-90DC-5E7C76EB4A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2300" y="6057900"/>
                <a:ext cx="146304" cy="146304"/>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nut 34">
                <a:extLst>
                  <a:ext uri="{FF2B5EF4-FFF2-40B4-BE49-F238E27FC236}">
                    <a16:creationId xmlns:a16="http://schemas.microsoft.com/office/drawing/2014/main" id="{7A142A39-09DE-427E-98BE-AB81BBA21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4020"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6" name="Group 65">
              <a:extLst>
                <a:ext uri="{FF2B5EF4-FFF2-40B4-BE49-F238E27FC236}">
                  <a16:creationId xmlns:a16="http://schemas.microsoft.com/office/drawing/2014/main" id="{C6260297-94CB-4B81-B325-16CE9D23D59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4020" y="6001512"/>
              <a:ext cx="246888" cy="246888"/>
              <a:chOff x="574020" y="6001512"/>
              <a:chExt cx="246888" cy="246888"/>
            </a:xfrm>
          </p:grpSpPr>
          <p:sp useBgFill="1">
            <p:nvSpPr>
              <p:cNvPr id="61" name="Oval 66">
                <a:extLst>
                  <a:ext uri="{FF2B5EF4-FFF2-40B4-BE49-F238E27FC236}">
                    <a16:creationId xmlns:a16="http://schemas.microsoft.com/office/drawing/2014/main" id="{2CFE29B2-BBC3-4B31-9C8A-D8378E5C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2300" y="6057900"/>
                <a:ext cx="139700" cy="139700"/>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onut 32">
                <a:extLst>
                  <a:ext uri="{FF2B5EF4-FFF2-40B4-BE49-F238E27FC236}">
                    <a16:creationId xmlns:a16="http://schemas.microsoft.com/office/drawing/2014/main" id="{9A38BB73-EDDD-49D1-A06C-2B793E000A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4020"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 name="Title 1">
            <a:extLst>
              <a:ext uri="{FF2B5EF4-FFF2-40B4-BE49-F238E27FC236}">
                <a16:creationId xmlns:a16="http://schemas.microsoft.com/office/drawing/2014/main" id="{FB4F001B-64F9-495D-AEA3-E3764742F8F4}"/>
              </a:ext>
            </a:extLst>
          </p:cNvPr>
          <p:cNvSpPr>
            <a:spLocks noGrp="1"/>
          </p:cNvSpPr>
          <p:nvPr>
            <p:ph type="title"/>
          </p:nvPr>
        </p:nvSpPr>
        <p:spPr>
          <a:xfrm>
            <a:off x="2224403" y="1113698"/>
            <a:ext cx="8229600" cy="2345264"/>
          </a:xfrm>
        </p:spPr>
        <p:txBody>
          <a:bodyPr vert="horz" lIns="91440" tIns="45720" rIns="91440" bIns="45720" rtlCol="0" anchor="b">
            <a:normAutofit/>
          </a:bodyPr>
          <a:lstStyle/>
          <a:p>
            <a:r>
              <a:rPr lang="en-US" sz="7200" dirty="0">
                <a:solidFill>
                  <a:schemeClr val="bg1"/>
                </a:solidFill>
              </a:rPr>
              <a:t>Thank you! Questions?</a:t>
            </a:r>
          </a:p>
        </p:txBody>
      </p:sp>
      <p:sp>
        <p:nvSpPr>
          <p:cNvPr id="3" name="Text Placeholder 2">
            <a:extLst>
              <a:ext uri="{FF2B5EF4-FFF2-40B4-BE49-F238E27FC236}">
                <a16:creationId xmlns:a16="http://schemas.microsoft.com/office/drawing/2014/main" id="{CDA346C0-D253-452B-804F-FCA56557312C}"/>
              </a:ext>
            </a:extLst>
          </p:cNvPr>
          <p:cNvSpPr>
            <a:spLocks noGrp="1"/>
          </p:cNvSpPr>
          <p:nvPr>
            <p:ph type="body" idx="1"/>
          </p:nvPr>
        </p:nvSpPr>
        <p:spPr>
          <a:xfrm>
            <a:off x="2453003" y="3729894"/>
            <a:ext cx="7772400" cy="1320802"/>
          </a:xfrm>
        </p:spPr>
        <p:txBody>
          <a:bodyPr vert="horz" lIns="91440" tIns="45720" rIns="91440" bIns="45720" rtlCol="0" anchor="t">
            <a:normAutofit/>
          </a:bodyPr>
          <a:lstStyle/>
          <a:p>
            <a:r>
              <a:rPr lang="en-US" sz="2100" dirty="0">
                <a:solidFill>
                  <a:schemeClr val="bg1"/>
                </a:solidFill>
              </a:rPr>
              <a:t>	</a:t>
            </a:r>
          </a:p>
        </p:txBody>
      </p:sp>
      <p:cxnSp>
        <p:nvCxnSpPr>
          <p:cNvPr id="76" name="Straight Connector 75">
            <a:extLst>
              <a:ext uri="{FF2B5EF4-FFF2-40B4-BE49-F238E27FC236}">
                <a16:creationId xmlns:a16="http://schemas.microsoft.com/office/drawing/2014/main" id="{9135029A-5B59-4B80-8F56-B7BB132D67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70123" y="3594428"/>
            <a:ext cx="813816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3445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HPI</a:t>
            </a:r>
          </a:p>
        </p:txBody>
      </p:sp>
      <p:sp>
        <p:nvSpPr>
          <p:cNvPr id="3" name="Content Placeholder 2"/>
          <p:cNvSpPr>
            <a:spLocks noGrp="1"/>
          </p:cNvSpPr>
          <p:nvPr>
            <p:ph idx="1"/>
          </p:nvPr>
        </p:nvSpPr>
        <p:spPr/>
        <p:txBody>
          <a:bodyPr>
            <a:normAutofit fontScale="92500"/>
          </a:bodyPr>
          <a:lstStyle/>
          <a:p>
            <a:r>
              <a:rPr lang="en-US" dirty="0"/>
              <a:t>He has had unexplained 50 </a:t>
            </a:r>
            <a:r>
              <a:rPr lang="en-US" dirty="0" err="1"/>
              <a:t>lb</a:t>
            </a:r>
            <a:r>
              <a:rPr lang="en-US" dirty="0"/>
              <a:t> weight loss in last 5 years. Of note, he is currently hypertensive 200s/110s and states that his BP goes up and down without known cause. Has BP meds which he doesn't take because he states they make him feel very "funny", stating he has had more "normal BPs" but does not feel well. </a:t>
            </a:r>
          </a:p>
          <a:p>
            <a:r>
              <a:rPr lang="en-US" dirty="0"/>
              <a:t>He has chronic diabetic ulcer which he follows in podiatry for, starting this past Thursday, he notes right lateral foot at 5th toe appeared more red and swollen but not causing him significant pain. No drainage. Has multiple lower extremity wounds, but no new or worsening other than the wound of the right lateral foot. </a:t>
            </a:r>
          </a:p>
          <a:p>
            <a:endParaRPr lang="en-US" dirty="0"/>
          </a:p>
          <a:p>
            <a:endParaRPr lang="en-US" dirty="0"/>
          </a:p>
        </p:txBody>
      </p:sp>
    </p:spTree>
    <p:extLst>
      <p:ext uri="{BB962C8B-B14F-4D97-AF65-F5344CB8AC3E}">
        <p14:creationId xmlns:p14="http://schemas.microsoft.com/office/powerpoint/2010/main" val="1314740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history</a:t>
            </a:r>
          </a:p>
        </p:txBody>
      </p:sp>
      <p:sp>
        <p:nvSpPr>
          <p:cNvPr id="3" name="Content Placeholder 2"/>
          <p:cNvSpPr>
            <a:spLocks noGrp="1"/>
          </p:cNvSpPr>
          <p:nvPr>
            <p:ph idx="1"/>
          </p:nvPr>
        </p:nvSpPr>
        <p:spPr/>
        <p:txBody>
          <a:bodyPr>
            <a:normAutofit fontScale="92500" lnSpcReduction="10000"/>
          </a:bodyPr>
          <a:lstStyle/>
          <a:p>
            <a:pPr marL="0" indent="0">
              <a:buNone/>
            </a:pPr>
            <a:endParaRPr lang="en-US" dirty="0"/>
          </a:p>
          <a:p>
            <a:r>
              <a:rPr lang="en-US" dirty="0" err="1"/>
              <a:t>PMHx</a:t>
            </a:r>
            <a:r>
              <a:rPr lang="en-US" dirty="0"/>
              <a:t>: Type 2 Diabetes Mellitus, insulin dependent with complications of retinopathy and chronic diabetic right heel ulcer, Hypertension, Hyperlipidemia, chronic low back pain</a:t>
            </a:r>
          </a:p>
          <a:p>
            <a:r>
              <a:rPr lang="en-US" dirty="0"/>
              <a:t>No surgeries</a:t>
            </a:r>
          </a:p>
          <a:p>
            <a:r>
              <a:rPr lang="en-US" dirty="0"/>
              <a:t>Family history: CAD in his father; Hypertension in his mother.</a:t>
            </a:r>
          </a:p>
          <a:p>
            <a:r>
              <a:rPr lang="en-US" dirty="0"/>
              <a:t>Social history: Lives at home with kids and wife. Denies tobacco, alcohol, or drug use. </a:t>
            </a:r>
          </a:p>
          <a:p>
            <a:endParaRPr lang="en-US" dirty="0"/>
          </a:p>
          <a:p>
            <a:endParaRPr lang="en-US" dirty="0"/>
          </a:p>
          <a:p>
            <a:endParaRPr lang="en-US" dirty="0"/>
          </a:p>
        </p:txBody>
      </p:sp>
    </p:spTree>
    <p:extLst>
      <p:ext uri="{BB962C8B-B14F-4D97-AF65-F5344CB8AC3E}">
        <p14:creationId xmlns:p14="http://schemas.microsoft.com/office/powerpoint/2010/main" val="5746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Vitals</a:t>
            </a:r>
          </a:p>
        </p:txBody>
      </p:sp>
      <p:sp>
        <p:nvSpPr>
          <p:cNvPr id="3" name="Content Placeholder 2"/>
          <p:cNvSpPr>
            <a:spLocks noGrp="1"/>
          </p:cNvSpPr>
          <p:nvPr>
            <p:ph idx="1"/>
          </p:nvPr>
        </p:nvSpPr>
        <p:spPr/>
        <p:txBody>
          <a:bodyPr/>
          <a:lstStyle/>
          <a:p>
            <a:r>
              <a:rPr lang="en-US" dirty="0"/>
              <a:t>Temp:  [97.8 °F (36.6 °C)-99.6 °F (37.6 °C)] 99.6 °F (37.6 °C)</a:t>
            </a:r>
          </a:p>
          <a:p>
            <a:r>
              <a:rPr lang="en-US" dirty="0"/>
              <a:t>Heart Rate:  [93-117] 115</a:t>
            </a:r>
          </a:p>
          <a:p>
            <a:r>
              <a:rPr lang="en-US" dirty="0"/>
              <a:t>Respirations:  [12-21] 20</a:t>
            </a:r>
          </a:p>
          <a:p>
            <a:r>
              <a:rPr lang="en-US" dirty="0"/>
              <a:t>Blood Pressure: (117-217)/(74-127) 128/91</a:t>
            </a:r>
          </a:p>
          <a:p>
            <a:r>
              <a:rPr lang="en-US" dirty="0"/>
              <a:t>SpO2:  [96 %-100 %] 100 %</a:t>
            </a:r>
          </a:p>
          <a:p>
            <a:endParaRPr lang="en-US" dirty="0"/>
          </a:p>
          <a:p>
            <a:endParaRPr lang="en-US" dirty="0"/>
          </a:p>
        </p:txBody>
      </p:sp>
    </p:spTree>
    <p:extLst>
      <p:ext uri="{BB962C8B-B14F-4D97-AF65-F5344CB8AC3E}">
        <p14:creationId xmlns:p14="http://schemas.microsoft.com/office/powerpoint/2010/main" val="2895973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a:t>
            </a:r>
          </a:p>
        </p:txBody>
      </p:sp>
      <p:sp>
        <p:nvSpPr>
          <p:cNvPr id="3" name="Content Placeholder 2"/>
          <p:cNvSpPr>
            <a:spLocks noGrp="1"/>
          </p:cNvSpPr>
          <p:nvPr>
            <p:ph idx="1"/>
          </p:nvPr>
        </p:nvSpPr>
        <p:spPr/>
        <p:txBody>
          <a:bodyPr>
            <a:normAutofit fontScale="47500" lnSpcReduction="20000"/>
          </a:bodyPr>
          <a:lstStyle/>
          <a:p>
            <a:r>
              <a:rPr lang="en-US" dirty="0"/>
              <a:t>General appearance - alert, </a:t>
            </a:r>
            <a:r>
              <a:rPr lang="en-US" b="1" dirty="0"/>
              <a:t>appears fatigued, thin,</a:t>
            </a:r>
            <a:r>
              <a:rPr lang="en-US" dirty="0"/>
              <a:t> but in no acute distress</a:t>
            </a:r>
          </a:p>
          <a:p>
            <a:r>
              <a:rPr lang="en-US" dirty="0"/>
              <a:t>Mouth - mucous membranes moist, pharynx normal without lesions and no oral thrush, multiple cavities but dentition intact, no foul odor mouth</a:t>
            </a:r>
          </a:p>
          <a:p>
            <a:r>
              <a:rPr lang="en-US" dirty="0"/>
              <a:t>Neck - supple, no significant adenopathy, no JVD, no </a:t>
            </a:r>
            <a:r>
              <a:rPr lang="en-US" dirty="0" err="1"/>
              <a:t>thyromegaly</a:t>
            </a:r>
            <a:r>
              <a:rPr lang="en-US" dirty="0"/>
              <a:t> </a:t>
            </a:r>
          </a:p>
          <a:p>
            <a:r>
              <a:rPr lang="en-US" dirty="0"/>
              <a:t>Lymphatics - no palpable lymphadenopathy, no hepatosplenomegaly</a:t>
            </a:r>
          </a:p>
          <a:p>
            <a:r>
              <a:rPr lang="en-US" dirty="0"/>
              <a:t>Heart -</a:t>
            </a:r>
            <a:r>
              <a:rPr lang="en-US" b="1" dirty="0"/>
              <a:t> tachycardia, Grade 3/6 systolic murmur,</a:t>
            </a:r>
            <a:r>
              <a:rPr lang="en-US" dirty="0"/>
              <a:t> normal rhythm, no rubs or gallops</a:t>
            </a:r>
          </a:p>
          <a:p>
            <a:r>
              <a:rPr lang="en-US" dirty="0"/>
              <a:t>Chest - clear to auscultation, no wheezes, rales or rhonchi, symmetric air entry</a:t>
            </a:r>
          </a:p>
          <a:p>
            <a:r>
              <a:rPr lang="en-US" dirty="0"/>
              <a:t>Abdomen - soft, flat abdomen, </a:t>
            </a:r>
            <a:r>
              <a:rPr lang="en-US" b="1" dirty="0"/>
              <a:t>mild tenderness to palpation of epigastrium </a:t>
            </a:r>
            <a:r>
              <a:rPr lang="en-US" dirty="0"/>
              <a:t>but no pain at </a:t>
            </a:r>
            <a:r>
              <a:rPr lang="en-US" dirty="0" err="1"/>
              <a:t>McBurney's</a:t>
            </a:r>
            <a:r>
              <a:rPr lang="en-US" dirty="0"/>
              <a:t> point, </a:t>
            </a:r>
            <a:r>
              <a:rPr lang="en-US" dirty="0" err="1"/>
              <a:t>neg</a:t>
            </a:r>
            <a:r>
              <a:rPr lang="en-US" dirty="0"/>
              <a:t> Murphy's, no rebound or guarding, no masses, no CVA tenderness</a:t>
            </a:r>
          </a:p>
          <a:p>
            <a:r>
              <a:rPr lang="en-US" dirty="0"/>
              <a:t>Neurological - alert, oriented, normal speech, no focal findings or movement disorder noted</a:t>
            </a:r>
          </a:p>
          <a:p>
            <a:r>
              <a:rPr lang="en-US" dirty="0"/>
              <a:t>Musculoskeletal - no joint tenderness, deformity or swelling</a:t>
            </a:r>
          </a:p>
          <a:p>
            <a:r>
              <a:rPr lang="en-US" dirty="0"/>
              <a:t>Extremities - peripheral pulses bounding 3+, no pedal edema, no clubbing or cyanosis</a:t>
            </a:r>
          </a:p>
          <a:p>
            <a:r>
              <a:rPr lang="en-US" dirty="0"/>
              <a:t>Skin - normal coloration and turgor of skin EXCEPT</a:t>
            </a:r>
            <a:r>
              <a:rPr lang="en-US" b="1" dirty="0"/>
              <a:t> mild hyperpigmentation of bilateral lower extremities, various lower extremity superficial ulcerations with irregular borders, largest at bilateral shins, Right foot at 5th MTP joint area with chronic RLE </a:t>
            </a:r>
            <a:endParaRPr lang="en-US" dirty="0"/>
          </a:p>
          <a:p>
            <a:r>
              <a:rPr lang="en-US" dirty="0"/>
              <a:t> </a:t>
            </a:r>
          </a:p>
          <a:p>
            <a:endParaRPr lang="en-US" dirty="0"/>
          </a:p>
          <a:p>
            <a:endParaRPr lang="en-US" dirty="0"/>
          </a:p>
        </p:txBody>
      </p:sp>
    </p:spTree>
    <p:extLst>
      <p:ext uri="{BB962C8B-B14F-4D97-AF65-F5344CB8AC3E}">
        <p14:creationId xmlns:p14="http://schemas.microsoft.com/office/powerpoint/2010/main" val="2655202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a:t>
            </a:r>
          </a:p>
        </p:txBody>
      </p:sp>
      <p:pic>
        <p:nvPicPr>
          <p:cNvPr id="4" name="Content Placeholder 3"/>
          <p:cNvPicPr>
            <a:picLocks noGrp="1" noChangeAspect="1"/>
          </p:cNvPicPr>
          <p:nvPr>
            <p:ph idx="1"/>
          </p:nvPr>
        </p:nvPicPr>
        <p:blipFill>
          <a:blip r:embed="rId2"/>
          <a:stretch>
            <a:fillRect/>
          </a:stretch>
        </p:blipFill>
        <p:spPr>
          <a:xfrm>
            <a:off x="3122181" y="2557463"/>
            <a:ext cx="5947637" cy="3317875"/>
          </a:xfrm>
          <a:prstGeom prst="rect">
            <a:avLst/>
          </a:prstGeom>
        </p:spPr>
      </p:pic>
    </p:spTree>
    <p:extLst>
      <p:ext uri="{BB962C8B-B14F-4D97-AF65-F5344CB8AC3E}">
        <p14:creationId xmlns:p14="http://schemas.microsoft.com/office/powerpoint/2010/main" val="913445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 </a:t>
            </a:r>
          </a:p>
        </p:txBody>
      </p:sp>
      <p:pic>
        <p:nvPicPr>
          <p:cNvPr id="4" name="Content Placeholder 3"/>
          <p:cNvPicPr>
            <a:picLocks noGrp="1" noChangeAspect="1"/>
          </p:cNvPicPr>
          <p:nvPr>
            <p:ph idx="1"/>
          </p:nvPr>
        </p:nvPicPr>
        <p:blipFill>
          <a:blip r:embed="rId2"/>
          <a:stretch>
            <a:fillRect/>
          </a:stretch>
        </p:blipFill>
        <p:spPr>
          <a:xfrm>
            <a:off x="3681663" y="2557463"/>
            <a:ext cx="5494421" cy="3586663"/>
          </a:xfrm>
          <a:prstGeom prst="rect">
            <a:avLst/>
          </a:prstGeom>
        </p:spPr>
      </p:pic>
    </p:spTree>
    <p:extLst>
      <p:ext uri="{BB962C8B-B14F-4D97-AF65-F5344CB8AC3E}">
        <p14:creationId xmlns:p14="http://schemas.microsoft.com/office/powerpoint/2010/main" val="31152905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46">
      <a:dk1>
        <a:sysClr val="windowText" lastClr="000000"/>
      </a:dk1>
      <a:lt1>
        <a:sysClr val="window" lastClr="FFFFFF"/>
      </a:lt1>
      <a:dk2>
        <a:srgbClr val="212121"/>
      </a:dk2>
      <a:lt2>
        <a:srgbClr val="DADADA"/>
      </a:lt2>
      <a:accent1>
        <a:srgbClr val="AB946B"/>
      </a:accent1>
      <a:accent2>
        <a:srgbClr val="FF9900"/>
      </a:accent2>
      <a:accent3>
        <a:srgbClr val="DD8C3C"/>
      </a:accent3>
      <a:accent4>
        <a:srgbClr val="8E684C"/>
      </a:accent4>
      <a:accent5>
        <a:srgbClr val="CBAF62"/>
      </a:accent5>
      <a:accent6>
        <a:srgbClr val="33CCCC"/>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AFD1D95C-40AA-4658-872B-B36D46D952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152F07-FACF-4E16-BD00-F64E5E54083E}">
  <ds:schemaRefs>
    <ds:schemaRef ds:uri="http://schemas.microsoft.com/sharepoint/v3/contenttype/forms"/>
  </ds:schemaRefs>
</ds:datastoreItem>
</file>

<file path=customXml/itemProps3.xml><?xml version="1.0" encoding="utf-8"?>
<ds:datastoreItem xmlns:ds="http://schemas.openxmlformats.org/officeDocument/2006/customXml" ds:itemID="{4034C041-4F38-4D3B-BCD3-9D1BB3E86D26}">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Recreation Organic design</Template>
  <TotalTime>0</TotalTime>
  <Words>1453</Words>
  <Application>Microsoft Office PowerPoint</Application>
  <PresentationFormat>Widescreen</PresentationFormat>
  <Paragraphs>184</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Garamond</vt:lpstr>
      <vt:lpstr>inherit</vt:lpstr>
      <vt:lpstr>Organic</vt:lpstr>
      <vt:lpstr>Senior Case</vt:lpstr>
      <vt:lpstr>Case</vt:lpstr>
      <vt:lpstr>HPI</vt:lpstr>
      <vt:lpstr>HPI</vt:lpstr>
      <vt:lpstr>Other history</vt:lpstr>
      <vt:lpstr>Vitals</vt:lpstr>
      <vt:lpstr>Physical Exam</vt:lpstr>
      <vt:lpstr>Physical Exam</vt:lpstr>
      <vt:lpstr>Physical Exam </vt:lpstr>
      <vt:lpstr>Physical Exam</vt:lpstr>
      <vt:lpstr>Differential? What should we order?</vt:lpstr>
      <vt:lpstr>Labs on Admission </vt:lpstr>
      <vt:lpstr>Imaging XR Rt Foot</vt:lpstr>
      <vt:lpstr>Imaging- MRI Rt Foot</vt:lpstr>
      <vt:lpstr>Imaging- Ultrasound of Gallbladder</vt:lpstr>
      <vt:lpstr>Imaging- CTAP</vt:lpstr>
      <vt:lpstr>Imaging MRI Abdomen</vt:lpstr>
      <vt:lpstr>Imaging</vt:lpstr>
      <vt:lpstr>Imaging- CT Chest</vt:lpstr>
      <vt:lpstr>What happened next…</vt:lpstr>
      <vt:lpstr>Pheochromocytoma</vt:lpstr>
      <vt:lpstr>Clinical Presentation</vt:lpstr>
      <vt:lpstr>Tumor characteristics</vt:lpstr>
      <vt:lpstr>When should you test your patient?</vt:lpstr>
      <vt:lpstr>What meds should you continue or discontinue?</vt:lpstr>
      <vt:lpstr>PowerPoint Presentation</vt:lpstr>
      <vt:lpstr>Tests to Order</vt:lpstr>
      <vt:lpstr>Prepping for Surgery</vt:lpstr>
      <vt:lpstr>Prepping for Surgery</vt:lpstr>
      <vt:lpstr>Prognosis Post Op</vt:lpstr>
      <vt:lpstr>Back to our patient…</vt:lpstr>
      <vt:lpstr>More labs</vt:lpstr>
      <vt:lpstr>NM Tumor Imaging</vt:lpstr>
      <vt:lpstr>NM Tumor Imaging</vt:lpstr>
      <vt:lpstr>Final Patient Update</vt:lpstr>
      <vt:lpstr>References</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2019-05-19T14:32:21Z</dcterms:created>
  <dcterms:modified xsi:type="dcterms:W3CDTF">2019-12-16T17:57:45Z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