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9" r:id="rId3"/>
    <p:sldId id="258" r:id="rId4"/>
    <p:sldId id="260" r:id="rId5"/>
    <p:sldId id="261" r:id="rId6"/>
    <p:sldId id="262" r:id="rId7"/>
    <p:sldId id="263" r:id="rId8"/>
    <p:sldId id="264" r:id="rId9"/>
    <p:sldId id="265" r:id="rId10"/>
    <p:sldId id="266" r:id="rId11"/>
    <p:sldId id="267" r:id="rId12"/>
    <p:sldId id="271" r:id="rId13"/>
    <p:sldId id="268" r:id="rId14"/>
    <p:sldId id="269" r:id="rId15"/>
    <p:sldId id="270" r:id="rId16"/>
    <p:sldId id="297" r:id="rId17"/>
    <p:sldId id="272" r:id="rId18"/>
    <p:sldId id="273" r:id="rId19"/>
    <p:sldId id="294" r:id="rId20"/>
    <p:sldId id="295" r:id="rId21"/>
    <p:sldId id="296" r:id="rId22"/>
    <p:sldId id="274" r:id="rId23"/>
    <p:sldId id="275" r:id="rId24"/>
    <p:sldId id="276" r:id="rId25"/>
    <p:sldId id="277" r:id="rId26"/>
    <p:sldId id="278" r:id="rId27"/>
    <p:sldId id="279" r:id="rId28"/>
    <p:sldId id="280" r:id="rId29"/>
    <p:sldId id="300" r:id="rId30"/>
    <p:sldId id="281" r:id="rId31"/>
    <p:sldId id="282" r:id="rId32"/>
    <p:sldId id="298" r:id="rId33"/>
    <p:sldId id="299" r:id="rId34"/>
    <p:sldId id="283" r:id="rId35"/>
    <p:sldId id="286" r:id="rId36"/>
    <p:sldId id="292" r:id="rId37"/>
    <p:sldId id="287" r:id="rId38"/>
    <p:sldId id="284" r:id="rId39"/>
    <p:sldId id="288" r:id="rId40"/>
    <p:sldId id="289" r:id="rId41"/>
    <p:sldId id="290" r:id="rId42"/>
    <p:sldId id="29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9517" autoAdjust="0"/>
  </p:normalViewPr>
  <p:slideViewPr>
    <p:cSldViewPr snapToGrid="0">
      <p:cViewPr varScale="1">
        <p:scale>
          <a:sx n="115" d="100"/>
          <a:sy n="115"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1AAE4-892F-4664-A7B9-53FAB7DF1C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ADE8A0A-E1AB-4873-B97D-76FF59485F95}">
      <dgm:prSet phldrT="[Text]"/>
      <dgm:spPr/>
      <dgm:t>
        <a:bodyPr/>
        <a:lstStyle/>
        <a:p>
          <a:r>
            <a:rPr lang="en-US" dirty="0"/>
            <a:t>Testicular Cancer</a:t>
          </a:r>
        </a:p>
      </dgm:t>
    </dgm:pt>
    <dgm:pt modelId="{1298F54F-0E2C-4054-9677-AB8D761F0922}" type="parTrans" cxnId="{9BB8BCEF-F5E8-43F7-A1C9-724DC4D9CB6A}">
      <dgm:prSet/>
      <dgm:spPr/>
      <dgm:t>
        <a:bodyPr/>
        <a:lstStyle/>
        <a:p>
          <a:endParaRPr lang="en-US"/>
        </a:p>
      </dgm:t>
    </dgm:pt>
    <dgm:pt modelId="{109A95A0-11AE-4380-93DE-1F5F23F1AB80}" type="sibTrans" cxnId="{9BB8BCEF-F5E8-43F7-A1C9-724DC4D9CB6A}">
      <dgm:prSet/>
      <dgm:spPr/>
      <dgm:t>
        <a:bodyPr/>
        <a:lstStyle/>
        <a:p>
          <a:endParaRPr lang="en-US"/>
        </a:p>
      </dgm:t>
    </dgm:pt>
    <dgm:pt modelId="{CBE8CE7C-42DA-4DE7-AA10-738BECD2CAFD}">
      <dgm:prSet phldrT="[Text]"/>
      <dgm:spPr/>
      <dgm:t>
        <a:bodyPr/>
        <a:lstStyle/>
        <a:p>
          <a:r>
            <a:rPr lang="en-US" dirty="0"/>
            <a:t>Seminoma</a:t>
          </a:r>
        </a:p>
      </dgm:t>
    </dgm:pt>
    <dgm:pt modelId="{298FC6D0-9624-42E6-AC47-6885FBEE7070}" type="parTrans" cxnId="{1CD677AE-515C-47FA-A736-B30EBD58AF1D}">
      <dgm:prSet/>
      <dgm:spPr>
        <a:ln>
          <a:solidFill>
            <a:schemeClr val="tx1"/>
          </a:solidFill>
        </a:ln>
      </dgm:spPr>
      <dgm:t>
        <a:bodyPr/>
        <a:lstStyle/>
        <a:p>
          <a:endParaRPr lang="en-US"/>
        </a:p>
      </dgm:t>
    </dgm:pt>
    <dgm:pt modelId="{6A642220-19C4-4AC3-B3EE-C6DF89F3206C}" type="sibTrans" cxnId="{1CD677AE-515C-47FA-A736-B30EBD58AF1D}">
      <dgm:prSet/>
      <dgm:spPr/>
      <dgm:t>
        <a:bodyPr/>
        <a:lstStyle/>
        <a:p>
          <a:endParaRPr lang="en-US"/>
        </a:p>
      </dgm:t>
    </dgm:pt>
    <dgm:pt modelId="{8DB656BE-F96D-4442-9E2B-BB018D7C3866}">
      <dgm:prSet phldrT="[Text]"/>
      <dgm:spPr/>
      <dgm:t>
        <a:bodyPr/>
        <a:lstStyle/>
        <a:p>
          <a:r>
            <a:rPr lang="en-US" dirty="0"/>
            <a:t>Sex cord/ Stromal</a:t>
          </a:r>
        </a:p>
      </dgm:t>
    </dgm:pt>
    <dgm:pt modelId="{763C353D-5011-4ADB-AC06-D04098FDFFD5}" type="parTrans" cxnId="{D7C38DB6-9399-44C3-B92C-662B36F51277}">
      <dgm:prSet/>
      <dgm:spPr>
        <a:ln>
          <a:solidFill>
            <a:schemeClr val="tx1"/>
          </a:solidFill>
        </a:ln>
      </dgm:spPr>
      <dgm:t>
        <a:bodyPr/>
        <a:lstStyle/>
        <a:p>
          <a:endParaRPr lang="en-US"/>
        </a:p>
      </dgm:t>
    </dgm:pt>
    <dgm:pt modelId="{700EBE41-166E-447D-9004-868437A91917}" type="sibTrans" cxnId="{D7C38DB6-9399-44C3-B92C-662B36F51277}">
      <dgm:prSet/>
      <dgm:spPr/>
      <dgm:t>
        <a:bodyPr/>
        <a:lstStyle/>
        <a:p>
          <a:endParaRPr lang="en-US"/>
        </a:p>
      </dgm:t>
    </dgm:pt>
    <dgm:pt modelId="{259B564D-05B0-4C15-B4B7-AE908F8B5DAD}">
      <dgm:prSet phldrT="[Text]"/>
      <dgm:spPr/>
      <dgm:t>
        <a:bodyPr/>
        <a:lstStyle/>
        <a:p>
          <a:r>
            <a:rPr lang="en-US" dirty="0" err="1"/>
            <a:t>Leydig</a:t>
          </a:r>
          <a:endParaRPr lang="en-US" dirty="0"/>
        </a:p>
      </dgm:t>
    </dgm:pt>
    <dgm:pt modelId="{CD63CF48-0EB2-459F-8410-35DBA7EC600F}" type="parTrans" cxnId="{88AB1F8F-5B4C-407F-BAB8-A4A75F752276}">
      <dgm:prSet/>
      <dgm:spPr>
        <a:ln>
          <a:solidFill>
            <a:schemeClr val="tx1"/>
          </a:solidFill>
        </a:ln>
      </dgm:spPr>
      <dgm:t>
        <a:bodyPr/>
        <a:lstStyle/>
        <a:p>
          <a:endParaRPr lang="en-US"/>
        </a:p>
      </dgm:t>
    </dgm:pt>
    <dgm:pt modelId="{13304C2C-82B0-4546-B23E-2221A047439F}" type="sibTrans" cxnId="{88AB1F8F-5B4C-407F-BAB8-A4A75F752276}">
      <dgm:prSet/>
      <dgm:spPr/>
      <dgm:t>
        <a:bodyPr/>
        <a:lstStyle/>
        <a:p>
          <a:endParaRPr lang="en-US"/>
        </a:p>
      </dgm:t>
    </dgm:pt>
    <dgm:pt modelId="{83E0F399-6928-4485-A628-C9633FFC8D98}">
      <dgm:prSet phldrT="[Text]"/>
      <dgm:spPr/>
      <dgm:t>
        <a:bodyPr/>
        <a:lstStyle/>
        <a:p>
          <a:r>
            <a:rPr lang="en-US" dirty="0"/>
            <a:t>Extragonadal</a:t>
          </a:r>
        </a:p>
      </dgm:t>
    </dgm:pt>
    <dgm:pt modelId="{FF05C972-736A-473A-93D8-4A57EC7A73E2}" type="parTrans" cxnId="{022881CE-2BEC-42C7-BC28-C8CFA8B1B2F4}">
      <dgm:prSet/>
      <dgm:spPr>
        <a:ln>
          <a:solidFill>
            <a:schemeClr val="tx1"/>
          </a:solidFill>
        </a:ln>
      </dgm:spPr>
      <dgm:t>
        <a:bodyPr/>
        <a:lstStyle/>
        <a:p>
          <a:endParaRPr lang="en-US"/>
        </a:p>
      </dgm:t>
    </dgm:pt>
    <dgm:pt modelId="{96E90099-62B7-429B-A6C1-17A2AB0F2C28}" type="sibTrans" cxnId="{022881CE-2BEC-42C7-BC28-C8CFA8B1B2F4}">
      <dgm:prSet/>
      <dgm:spPr/>
      <dgm:t>
        <a:bodyPr/>
        <a:lstStyle/>
        <a:p>
          <a:endParaRPr lang="en-US"/>
        </a:p>
      </dgm:t>
    </dgm:pt>
    <dgm:pt modelId="{65520A1B-3ACA-44DE-829F-55A128AF73D2}">
      <dgm:prSet phldrT="[Text]"/>
      <dgm:spPr/>
      <dgm:t>
        <a:bodyPr/>
        <a:lstStyle/>
        <a:p>
          <a:r>
            <a:rPr lang="en-US" dirty="0"/>
            <a:t>Germ cell tumor</a:t>
          </a:r>
        </a:p>
      </dgm:t>
    </dgm:pt>
    <dgm:pt modelId="{A0445D27-6279-47DE-857B-6128CD3B61AF}" type="parTrans" cxnId="{1D6592A8-BE8D-4C71-83EE-73432FFA1F18}">
      <dgm:prSet/>
      <dgm:spPr>
        <a:ln>
          <a:solidFill>
            <a:schemeClr val="tx1"/>
          </a:solidFill>
        </a:ln>
      </dgm:spPr>
      <dgm:t>
        <a:bodyPr/>
        <a:lstStyle/>
        <a:p>
          <a:endParaRPr lang="en-US"/>
        </a:p>
      </dgm:t>
    </dgm:pt>
    <dgm:pt modelId="{D172CE47-7F2C-41F3-A6FC-949260826C96}" type="sibTrans" cxnId="{1D6592A8-BE8D-4C71-83EE-73432FFA1F18}">
      <dgm:prSet/>
      <dgm:spPr/>
      <dgm:t>
        <a:bodyPr/>
        <a:lstStyle/>
        <a:p>
          <a:endParaRPr lang="en-US"/>
        </a:p>
      </dgm:t>
    </dgm:pt>
    <dgm:pt modelId="{CB95AA86-D742-4B5D-A555-29E0E92F916C}">
      <dgm:prSet phldrT="[Text]"/>
      <dgm:spPr/>
      <dgm:t>
        <a:bodyPr/>
        <a:lstStyle/>
        <a:p>
          <a:r>
            <a:rPr lang="en-US" dirty="0"/>
            <a:t>Non-seminoma</a:t>
          </a:r>
        </a:p>
      </dgm:t>
    </dgm:pt>
    <dgm:pt modelId="{C67F375F-7290-4052-9E37-FB57B9B5ABF6}" type="parTrans" cxnId="{58E447E2-87A2-4375-B584-465BCBA78CF7}">
      <dgm:prSet/>
      <dgm:spPr>
        <a:ln>
          <a:solidFill>
            <a:schemeClr val="tx1"/>
          </a:solidFill>
        </a:ln>
      </dgm:spPr>
      <dgm:t>
        <a:bodyPr/>
        <a:lstStyle/>
        <a:p>
          <a:endParaRPr lang="en-US"/>
        </a:p>
      </dgm:t>
    </dgm:pt>
    <dgm:pt modelId="{E239D665-F51A-4C6F-990F-F82C4F449392}" type="sibTrans" cxnId="{58E447E2-87A2-4375-B584-465BCBA78CF7}">
      <dgm:prSet/>
      <dgm:spPr/>
      <dgm:t>
        <a:bodyPr/>
        <a:lstStyle/>
        <a:p>
          <a:endParaRPr lang="en-US"/>
        </a:p>
      </dgm:t>
    </dgm:pt>
    <dgm:pt modelId="{77F93568-9CE6-4D99-829B-875C9149E91F}">
      <dgm:prSet phldrT="[Text]"/>
      <dgm:spPr/>
      <dgm:t>
        <a:bodyPr/>
        <a:lstStyle/>
        <a:p>
          <a:r>
            <a:rPr lang="en-US" dirty="0" err="1"/>
            <a:t>Sertoli</a:t>
          </a:r>
          <a:endParaRPr lang="en-US" dirty="0"/>
        </a:p>
      </dgm:t>
    </dgm:pt>
    <dgm:pt modelId="{F56CD645-36A7-449D-B6AD-1CDF43B5986C}" type="parTrans" cxnId="{95A775CA-45A8-4C37-8BD0-28808E2DCDD3}">
      <dgm:prSet/>
      <dgm:spPr>
        <a:ln>
          <a:solidFill>
            <a:schemeClr val="tx1"/>
          </a:solidFill>
        </a:ln>
      </dgm:spPr>
      <dgm:t>
        <a:bodyPr/>
        <a:lstStyle/>
        <a:p>
          <a:endParaRPr lang="en-US"/>
        </a:p>
      </dgm:t>
    </dgm:pt>
    <dgm:pt modelId="{FC23749F-6581-4565-BED4-4DBEDC31B3F8}" type="sibTrans" cxnId="{95A775CA-45A8-4C37-8BD0-28808E2DCDD3}">
      <dgm:prSet/>
      <dgm:spPr/>
      <dgm:t>
        <a:bodyPr/>
        <a:lstStyle/>
        <a:p>
          <a:endParaRPr lang="en-US"/>
        </a:p>
      </dgm:t>
    </dgm:pt>
    <dgm:pt modelId="{BA7D3491-D4D5-457B-9672-EBD39289EA6E}">
      <dgm:prSet phldrT="[Text]"/>
      <dgm:spPr/>
      <dgm:t>
        <a:bodyPr/>
        <a:lstStyle/>
        <a:p>
          <a:r>
            <a:rPr lang="en-US" dirty="0"/>
            <a:t>Yolk sac</a:t>
          </a:r>
        </a:p>
      </dgm:t>
    </dgm:pt>
    <dgm:pt modelId="{CD168DD6-2C05-49F5-8C25-55855FAD6D51}" type="parTrans" cxnId="{BBC27986-5C70-42E8-84E8-06114288BF60}">
      <dgm:prSet/>
      <dgm:spPr>
        <a:ln>
          <a:solidFill>
            <a:schemeClr val="tx1"/>
          </a:solidFill>
        </a:ln>
      </dgm:spPr>
      <dgm:t>
        <a:bodyPr/>
        <a:lstStyle/>
        <a:p>
          <a:endParaRPr lang="en-US"/>
        </a:p>
      </dgm:t>
    </dgm:pt>
    <dgm:pt modelId="{891A9A72-AB55-429E-8C8A-09CD5A4EDD44}" type="sibTrans" cxnId="{BBC27986-5C70-42E8-84E8-06114288BF60}">
      <dgm:prSet/>
      <dgm:spPr/>
      <dgm:t>
        <a:bodyPr/>
        <a:lstStyle/>
        <a:p>
          <a:endParaRPr lang="en-US"/>
        </a:p>
      </dgm:t>
    </dgm:pt>
    <dgm:pt modelId="{6A157F87-E381-42F5-A941-80A80EE97B60}">
      <dgm:prSet phldrT="[Text]"/>
      <dgm:spPr/>
      <dgm:t>
        <a:bodyPr/>
        <a:lstStyle/>
        <a:p>
          <a:r>
            <a:rPr lang="en-US" dirty="0" err="1"/>
            <a:t>Teratoma</a:t>
          </a:r>
          <a:endParaRPr lang="en-US" dirty="0"/>
        </a:p>
      </dgm:t>
    </dgm:pt>
    <dgm:pt modelId="{3CA8C1BA-4445-44FE-A3F4-872607969A92}" type="parTrans" cxnId="{9811DBA8-189A-4201-AEA9-E1FE466FC42F}">
      <dgm:prSet/>
      <dgm:spPr>
        <a:ln>
          <a:solidFill>
            <a:schemeClr val="tx1"/>
          </a:solidFill>
        </a:ln>
      </dgm:spPr>
      <dgm:t>
        <a:bodyPr/>
        <a:lstStyle/>
        <a:p>
          <a:endParaRPr lang="en-US"/>
        </a:p>
      </dgm:t>
    </dgm:pt>
    <dgm:pt modelId="{9FC640EF-195A-4A28-A976-657BD07C6F46}" type="sibTrans" cxnId="{9811DBA8-189A-4201-AEA9-E1FE466FC42F}">
      <dgm:prSet/>
      <dgm:spPr/>
      <dgm:t>
        <a:bodyPr/>
        <a:lstStyle/>
        <a:p>
          <a:endParaRPr lang="en-US"/>
        </a:p>
      </dgm:t>
    </dgm:pt>
    <dgm:pt modelId="{2CB8EDF4-1A63-4C06-88E1-CB7C9060317F}">
      <dgm:prSet phldrT="[Text]"/>
      <dgm:spPr/>
      <dgm:t>
        <a:bodyPr/>
        <a:lstStyle/>
        <a:p>
          <a:r>
            <a:rPr lang="en-US" dirty="0"/>
            <a:t>Embryonal</a:t>
          </a:r>
        </a:p>
      </dgm:t>
    </dgm:pt>
    <dgm:pt modelId="{B3B6E0CA-A4E4-416A-86B2-235D03611CD6}" type="parTrans" cxnId="{724CE9C8-9A92-4A59-ADB5-40D4DC21576A}">
      <dgm:prSet/>
      <dgm:spPr>
        <a:ln>
          <a:solidFill>
            <a:schemeClr val="tx1"/>
          </a:solidFill>
        </a:ln>
      </dgm:spPr>
      <dgm:t>
        <a:bodyPr/>
        <a:lstStyle/>
        <a:p>
          <a:endParaRPr lang="en-US"/>
        </a:p>
      </dgm:t>
    </dgm:pt>
    <dgm:pt modelId="{EDBE028F-0F23-49ED-B676-5B84247B9A6A}" type="sibTrans" cxnId="{724CE9C8-9A92-4A59-ADB5-40D4DC21576A}">
      <dgm:prSet/>
      <dgm:spPr/>
      <dgm:t>
        <a:bodyPr/>
        <a:lstStyle/>
        <a:p>
          <a:endParaRPr lang="en-US"/>
        </a:p>
      </dgm:t>
    </dgm:pt>
    <dgm:pt modelId="{2F836B3B-A619-432A-B878-7FE630BF2F0E}">
      <dgm:prSet phldrT="[Text]"/>
      <dgm:spPr/>
      <dgm:t>
        <a:bodyPr/>
        <a:lstStyle/>
        <a:p>
          <a:r>
            <a:rPr lang="en-US" dirty="0" err="1"/>
            <a:t>Choriocarcinoma</a:t>
          </a:r>
          <a:endParaRPr lang="en-US" dirty="0"/>
        </a:p>
      </dgm:t>
    </dgm:pt>
    <dgm:pt modelId="{EB5BFA4E-CAA6-4DE2-8C16-C4D35C8F98E5}" type="parTrans" cxnId="{100D8146-054B-4FB1-8FB5-459452589AEB}">
      <dgm:prSet/>
      <dgm:spPr>
        <a:ln>
          <a:solidFill>
            <a:schemeClr val="tx1"/>
          </a:solidFill>
        </a:ln>
      </dgm:spPr>
      <dgm:t>
        <a:bodyPr/>
        <a:lstStyle/>
        <a:p>
          <a:endParaRPr lang="en-US"/>
        </a:p>
      </dgm:t>
    </dgm:pt>
    <dgm:pt modelId="{48EE9597-F389-4A43-B615-728636DE1CD1}" type="sibTrans" cxnId="{100D8146-054B-4FB1-8FB5-459452589AEB}">
      <dgm:prSet/>
      <dgm:spPr/>
      <dgm:t>
        <a:bodyPr/>
        <a:lstStyle/>
        <a:p>
          <a:endParaRPr lang="en-US"/>
        </a:p>
      </dgm:t>
    </dgm:pt>
    <dgm:pt modelId="{06AD4B76-4590-48DF-B229-4EB73ED1F5B7}" type="pres">
      <dgm:prSet presAssocID="{B191AAE4-892F-4664-A7B9-53FAB7DF1C45}" presName="diagram" presStyleCnt="0">
        <dgm:presLayoutVars>
          <dgm:chPref val="1"/>
          <dgm:dir/>
          <dgm:animOne val="branch"/>
          <dgm:animLvl val="lvl"/>
          <dgm:resizeHandles val="exact"/>
        </dgm:presLayoutVars>
      </dgm:prSet>
      <dgm:spPr/>
    </dgm:pt>
    <dgm:pt modelId="{1CFED947-D10B-45A2-86B3-53862FCB97F7}" type="pres">
      <dgm:prSet presAssocID="{4ADE8A0A-E1AB-4873-B97D-76FF59485F95}" presName="root1" presStyleCnt="0"/>
      <dgm:spPr/>
    </dgm:pt>
    <dgm:pt modelId="{8F30AF2C-5E96-4354-B3F1-FCDC541CE2FA}" type="pres">
      <dgm:prSet presAssocID="{4ADE8A0A-E1AB-4873-B97D-76FF59485F95}" presName="LevelOneTextNode" presStyleLbl="node0" presStyleIdx="0" presStyleCnt="1">
        <dgm:presLayoutVars>
          <dgm:chPref val="3"/>
        </dgm:presLayoutVars>
      </dgm:prSet>
      <dgm:spPr/>
    </dgm:pt>
    <dgm:pt modelId="{DEDE8E61-8283-4B1B-A02A-C25EB3DD552E}" type="pres">
      <dgm:prSet presAssocID="{4ADE8A0A-E1AB-4873-B97D-76FF59485F95}" presName="level2hierChild" presStyleCnt="0"/>
      <dgm:spPr/>
    </dgm:pt>
    <dgm:pt modelId="{BBF7DAD7-F3CE-4014-B31C-E319D18B754B}" type="pres">
      <dgm:prSet presAssocID="{A0445D27-6279-47DE-857B-6128CD3B61AF}" presName="conn2-1" presStyleLbl="parChTrans1D2" presStyleIdx="0" presStyleCnt="3"/>
      <dgm:spPr/>
    </dgm:pt>
    <dgm:pt modelId="{5B53353B-7C47-4064-978C-792C0042CB9D}" type="pres">
      <dgm:prSet presAssocID="{A0445D27-6279-47DE-857B-6128CD3B61AF}" presName="connTx" presStyleLbl="parChTrans1D2" presStyleIdx="0" presStyleCnt="3"/>
      <dgm:spPr/>
    </dgm:pt>
    <dgm:pt modelId="{B85C85D6-8658-4A1E-A747-7261C28F40BA}" type="pres">
      <dgm:prSet presAssocID="{65520A1B-3ACA-44DE-829F-55A128AF73D2}" presName="root2" presStyleCnt="0"/>
      <dgm:spPr/>
    </dgm:pt>
    <dgm:pt modelId="{2BAF4EE4-5829-4FDE-9FC9-25DBE690D6E8}" type="pres">
      <dgm:prSet presAssocID="{65520A1B-3ACA-44DE-829F-55A128AF73D2}" presName="LevelTwoTextNode" presStyleLbl="node2" presStyleIdx="0" presStyleCnt="3">
        <dgm:presLayoutVars>
          <dgm:chPref val="3"/>
        </dgm:presLayoutVars>
      </dgm:prSet>
      <dgm:spPr/>
    </dgm:pt>
    <dgm:pt modelId="{4A0E76B8-2AAC-4483-A838-04D29B90EDEB}" type="pres">
      <dgm:prSet presAssocID="{65520A1B-3ACA-44DE-829F-55A128AF73D2}" presName="level3hierChild" presStyleCnt="0"/>
      <dgm:spPr/>
    </dgm:pt>
    <dgm:pt modelId="{443DD9D8-0767-411B-AE09-54DC4F0E185A}" type="pres">
      <dgm:prSet presAssocID="{298FC6D0-9624-42E6-AC47-6885FBEE7070}" presName="conn2-1" presStyleLbl="parChTrans1D3" presStyleIdx="0" presStyleCnt="4"/>
      <dgm:spPr/>
    </dgm:pt>
    <dgm:pt modelId="{591FFA74-E8BF-4178-A5E4-739EF5E53156}" type="pres">
      <dgm:prSet presAssocID="{298FC6D0-9624-42E6-AC47-6885FBEE7070}" presName="connTx" presStyleLbl="parChTrans1D3" presStyleIdx="0" presStyleCnt="4"/>
      <dgm:spPr/>
    </dgm:pt>
    <dgm:pt modelId="{D75FDA28-AAC6-4C4E-816D-C958D80AD7A2}" type="pres">
      <dgm:prSet presAssocID="{CBE8CE7C-42DA-4DE7-AA10-738BECD2CAFD}" presName="root2" presStyleCnt="0"/>
      <dgm:spPr/>
    </dgm:pt>
    <dgm:pt modelId="{7125F3BE-6981-45F4-807A-C9394B5FD096}" type="pres">
      <dgm:prSet presAssocID="{CBE8CE7C-42DA-4DE7-AA10-738BECD2CAFD}" presName="LevelTwoTextNode" presStyleLbl="node3" presStyleIdx="0" presStyleCnt="4">
        <dgm:presLayoutVars>
          <dgm:chPref val="3"/>
        </dgm:presLayoutVars>
      </dgm:prSet>
      <dgm:spPr/>
    </dgm:pt>
    <dgm:pt modelId="{72DDB04B-C3E8-48C8-9D7D-B5DB28F49DD1}" type="pres">
      <dgm:prSet presAssocID="{CBE8CE7C-42DA-4DE7-AA10-738BECD2CAFD}" presName="level3hierChild" presStyleCnt="0"/>
      <dgm:spPr/>
    </dgm:pt>
    <dgm:pt modelId="{A52A134D-A7A0-4C30-A96F-24A8873D2397}" type="pres">
      <dgm:prSet presAssocID="{C67F375F-7290-4052-9E37-FB57B9B5ABF6}" presName="conn2-1" presStyleLbl="parChTrans1D3" presStyleIdx="1" presStyleCnt="4"/>
      <dgm:spPr/>
    </dgm:pt>
    <dgm:pt modelId="{C6A29CE5-DE80-4E69-85D5-F0D71A6F9E4B}" type="pres">
      <dgm:prSet presAssocID="{C67F375F-7290-4052-9E37-FB57B9B5ABF6}" presName="connTx" presStyleLbl="parChTrans1D3" presStyleIdx="1" presStyleCnt="4"/>
      <dgm:spPr/>
    </dgm:pt>
    <dgm:pt modelId="{20231D33-3583-4923-B453-3F3A1F435E18}" type="pres">
      <dgm:prSet presAssocID="{CB95AA86-D742-4B5D-A555-29E0E92F916C}" presName="root2" presStyleCnt="0"/>
      <dgm:spPr/>
    </dgm:pt>
    <dgm:pt modelId="{10C33A71-E90C-4487-8532-9DB47232D485}" type="pres">
      <dgm:prSet presAssocID="{CB95AA86-D742-4B5D-A555-29E0E92F916C}" presName="LevelTwoTextNode" presStyleLbl="node3" presStyleIdx="1" presStyleCnt="4">
        <dgm:presLayoutVars>
          <dgm:chPref val="3"/>
        </dgm:presLayoutVars>
      </dgm:prSet>
      <dgm:spPr/>
    </dgm:pt>
    <dgm:pt modelId="{107733A4-6C1B-4426-AC0B-BCDAA27DD4D5}" type="pres">
      <dgm:prSet presAssocID="{CB95AA86-D742-4B5D-A555-29E0E92F916C}" presName="level3hierChild" presStyleCnt="0"/>
      <dgm:spPr/>
    </dgm:pt>
    <dgm:pt modelId="{DC611E02-36A6-45EA-A1EF-5B9436385165}" type="pres">
      <dgm:prSet presAssocID="{CD168DD6-2C05-49F5-8C25-55855FAD6D51}" presName="conn2-1" presStyleLbl="parChTrans1D4" presStyleIdx="0" presStyleCnt="4"/>
      <dgm:spPr/>
    </dgm:pt>
    <dgm:pt modelId="{A3A3239D-10A0-4519-BEDE-E4D6BF0E6A75}" type="pres">
      <dgm:prSet presAssocID="{CD168DD6-2C05-49F5-8C25-55855FAD6D51}" presName="connTx" presStyleLbl="parChTrans1D4" presStyleIdx="0" presStyleCnt="4"/>
      <dgm:spPr/>
    </dgm:pt>
    <dgm:pt modelId="{A6B2503A-3831-4DA1-870D-1F1FE215DB3B}" type="pres">
      <dgm:prSet presAssocID="{BA7D3491-D4D5-457B-9672-EBD39289EA6E}" presName="root2" presStyleCnt="0"/>
      <dgm:spPr/>
    </dgm:pt>
    <dgm:pt modelId="{505D656B-260E-4B2A-957F-7001953C058D}" type="pres">
      <dgm:prSet presAssocID="{BA7D3491-D4D5-457B-9672-EBD39289EA6E}" presName="LevelTwoTextNode" presStyleLbl="node4" presStyleIdx="0" presStyleCnt="4">
        <dgm:presLayoutVars>
          <dgm:chPref val="3"/>
        </dgm:presLayoutVars>
      </dgm:prSet>
      <dgm:spPr/>
    </dgm:pt>
    <dgm:pt modelId="{D2206B49-6D51-430F-804B-F7A94E672A38}" type="pres">
      <dgm:prSet presAssocID="{BA7D3491-D4D5-457B-9672-EBD39289EA6E}" presName="level3hierChild" presStyleCnt="0"/>
      <dgm:spPr/>
    </dgm:pt>
    <dgm:pt modelId="{850D8655-E091-4523-982B-8B486E7E2E08}" type="pres">
      <dgm:prSet presAssocID="{3CA8C1BA-4445-44FE-A3F4-872607969A92}" presName="conn2-1" presStyleLbl="parChTrans1D4" presStyleIdx="1" presStyleCnt="4"/>
      <dgm:spPr/>
    </dgm:pt>
    <dgm:pt modelId="{C09BBF4E-C66D-4AB8-A3AD-CBA8A7B41457}" type="pres">
      <dgm:prSet presAssocID="{3CA8C1BA-4445-44FE-A3F4-872607969A92}" presName="connTx" presStyleLbl="parChTrans1D4" presStyleIdx="1" presStyleCnt="4"/>
      <dgm:spPr/>
    </dgm:pt>
    <dgm:pt modelId="{BED9C882-3390-411F-A9BD-CBBC0A7962CD}" type="pres">
      <dgm:prSet presAssocID="{6A157F87-E381-42F5-A941-80A80EE97B60}" presName="root2" presStyleCnt="0"/>
      <dgm:spPr/>
    </dgm:pt>
    <dgm:pt modelId="{651CD922-A4BF-44C9-AED4-3E16159722C2}" type="pres">
      <dgm:prSet presAssocID="{6A157F87-E381-42F5-A941-80A80EE97B60}" presName="LevelTwoTextNode" presStyleLbl="node4" presStyleIdx="1" presStyleCnt="4">
        <dgm:presLayoutVars>
          <dgm:chPref val="3"/>
        </dgm:presLayoutVars>
      </dgm:prSet>
      <dgm:spPr/>
    </dgm:pt>
    <dgm:pt modelId="{16093CCD-1BB8-4CBC-92D7-66247EF7901B}" type="pres">
      <dgm:prSet presAssocID="{6A157F87-E381-42F5-A941-80A80EE97B60}" presName="level3hierChild" presStyleCnt="0"/>
      <dgm:spPr/>
    </dgm:pt>
    <dgm:pt modelId="{DE5D383E-D6DD-4478-ACE6-8E5FCBA781CD}" type="pres">
      <dgm:prSet presAssocID="{B3B6E0CA-A4E4-416A-86B2-235D03611CD6}" presName="conn2-1" presStyleLbl="parChTrans1D4" presStyleIdx="2" presStyleCnt="4"/>
      <dgm:spPr/>
    </dgm:pt>
    <dgm:pt modelId="{95B972BE-1F1E-41F7-BBEE-DDDD166279F1}" type="pres">
      <dgm:prSet presAssocID="{B3B6E0CA-A4E4-416A-86B2-235D03611CD6}" presName="connTx" presStyleLbl="parChTrans1D4" presStyleIdx="2" presStyleCnt="4"/>
      <dgm:spPr/>
    </dgm:pt>
    <dgm:pt modelId="{9274E6B5-062F-4B9F-89B8-C4171BCA3B5F}" type="pres">
      <dgm:prSet presAssocID="{2CB8EDF4-1A63-4C06-88E1-CB7C9060317F}" presName="root2" presStyleCnt="0"/>
      <dgm:spPr/>
    </dgm:pt>
    <dgm:pt modelId="{AC63D9E2-B5EF-43AB-8AAA-E33F2738D004}" type="pres">
      <dgm:prSet presAssocID="{2CB8EDF4-1A63-4C06-88E1-CB7C9060317F}" presName="LevelTwoTextNode" presStyleLbl="node4" presStyleIdx="2" presStyleCnt="4">
        <dgm:presLayoutVars>
          <dgm:chPref val="3"/>
        </dgm:presLayoutVars>
      </dgm:prSet>
      <dgm:spPr/>
    </dgm:pt>
    <dgm:pt modelId="{1A86E162-97D4-4B47-BED5-682D3E6A3790}" type="pres">
      <dgm:prSet presAssocID="{2CB8EDF4-1A63-4C06-88E1-CB7C9060317F}" presName="level3hierChild" presStyleCnt="0"/>
      <dgm:spPr/>
    </dgm:pt>
    <dgm:pt modelId="{C9BEC4A2-53CE-4F50-BBDE-5032A4BFDF33}" type="pres">
      <dgm:prSet presAssocID="{EB5BFA4E-CAA6-4DE2-8C16-C4D35C8F98E5}" presName="conn2-1" presStyleLbl="parChTrans1D4" presStyleIdx="3" presStyleCnt="4"/>
      <dgm:spPr/>
    </dgm:pt>
    <dgm:pt modelId="{FE01CC93-880A-42D0-BF92-D0F251ABD0E2}" type="pres">
      <dgm:prSet presAssocID="{EB5BFA4E-CAA6-4DE2-8C16-C4D35C8F98E5}" presName="connTx" presStyleLbl="parChTrans1D4" presStyleIdx="3" presStyleCnt="4"/>
      <dgm:spPr/>
    </dgm:pt>
    <dgm:pt modelId="{8A5EEA2E-2633-4811-8F5E-C83D15C56CC9}" type="pres">
      <dgm:prSet presAssocID="{2F836B3B-A619-432A-B878-7FE630BF2F0E}" presName="root2" presStyleCnt="0"/>
      <dgm:spPr/>
    </dgm:pt>
    <dgm:pt modelId="{13D8C608-61E2-4CD5-8B2C-49D8449052EB}" type="pres">
      <dgm:prSet presAssocID="{2F836B3B-A619-432A-B878-7FE630BF2F0E}" presName="LevelTwoTextNode" presStyleLbl="node4" presStyleIdx="3" presStyleCnt="4">
        <dgm:presLayoutVars>
          <dgm:chPref val="3"/>
        </dgm:presLayoutVars>
      </dgm:prSet>
      <dgm:spPr/>
    </dgm:pt>
    <dgm:pt modelId="{09EB4652-0926-4177-B6E0-1B6EC5756867}" type="pres">
      <dgm:prSet presAssocID="{2F836B3B-A619-432A-B878-7FE630BF2F0E}" presName="level3hierChild" presStyleCnt="0"/>
      <dgm:spPr/>
    </dgm:pt>
    <dgm:pt modelId="{FB4D3FC6-6D92-4CE2-AF4B-9BED771C93C9}" type="pres">
      <dgm:prSet presAssocID="{763C353D-5011-4ADB-AC06-D04098FDFFD5}" presName="conn2-1" presStyleLbl="parChTrans1D2" presStyleIdx="1" presStyleCnt="3"/>
      <dgm:spPr/>
    </dgm:pt>
    <dgm:pt modelId="{BFD1A2CF-EF78-47B8-B523-9F739A5B2694}" type="pres">
      <dgm:prSet presAssocID="{763C353D-5011-4ADB-AC06-D04098FDFFD5}" presName="connTx" presStyleLbl="parChTrans1D2" presStyleIdx="1" presStyleCnt="3"/>
      <dgm:spPr/>
    </dgm:pt>
    <dgm:pt modelId="{52C6BE29-A9DF-4A04-9A8B-F8917004D59F}" type="pres">
      <dgm:prSet presAssocID="{8DB656BE-F96D-4442-9E2B-BB018D7C3866}" presName="root2" presStyleCnt="0"/>
      <dgm:spPr/>
    </dgm:pt>
    <dgm:pt modelId="{8FE173DE-5F9A-437A-8ED1-704060C6342F}" type="pres">
      <dgm:prSet presAssocID="{8DB656BE-F96D-4442-9E2B-BB018D7C3866}" presName="LevelTwoTextNode" presStyleLbl="node2" presStyleIdx="1" presStyleCnt="3">
        <dgm:presLayoutVars>
          <dgm:chPref val="3"/>
        </dgm:presLayoutVars>
      </dgm:prSet>
      <dgm:spPr/>
    </dgm:pt>
    <dgm:pt modelId="{30A16341-A4E8-43A4-AAEB-A6E51301C51D}" type="pres">
      <dgm:prSet presAssocID="{8DB656BE-F96D-4442-9E2B-BB018D7C3866}" presName="level3hierChild" presStyleCnt="0"/>
      <dgm:spPr/>
    </dgm:pt>
    <dgm:pt modelId="{A21054C4-C059-49B5-AEF1-5906FD19CF12}" type="pres">
      <dgm:prSet presAssocID="{CD63CF48-0EB2-459F-8410-35DBA7EC600F}" presName="conn2-1" presStyleLbl="parChTrans1D3" presStyleIdx="2" presStyleCnt="4"/>
      <dgm:spPr/>
    </dgm:pt>
    <dgm:pt modelId="{149F8A41-316A-4495-B322-F1C70DB3E376}" type="pres">
      <dgm:prSet presAssocID="{CD63CF48-0EB2-459F-8410-35DBA7EC600F}" presName="connTx" presStyleLbl="parChTrans1D3" presStyleIdx="2" presStyleCnt="4"/>
      <dgm:spPr/>
    </dgm:pt>
    <dgm:pt modelId="{D3D8ECFF-5638-4549-840C-37492DAADF78}" type="pres">
      <dgm:prSet presAssocID="{259B564D-05B0-4C15-B4B7-AE908F8B5DAD}" presName="root2" presStyleCnt="0"/>
      <dgm:spPr/>
    </dgm:pt>
    <dgm:pt modelId="{3123C705-C0E9-43A1-9BF0-8C600DBB87B4}" type="pres">
      <dgm:prSet presAssocID="{259B564D-05B0-4C15-B4B7-AE908F8B5DAD}" presName="LevelTwoTextNode" presStyleLbl="node3" presStyleIdx="2" presStyleCnt="4">
        <dgm:presLayoutVars>
          <dgm:chPref val="3"/>
        </dgm:presLayoutVars>
      </dgm:prSet>
      <dgm:spPr/>
    </dgm:pt>
    <dgm:pt modelId="{371D2621-A821-4F88-9BBA-84F07BED25DF}" type="pres">
      <dgm:prSet presAssocID="{259B564D-05B0-4C15-B4B7-AE908F8B5DAD}" presName="level3hierChild" presStyleCnt="0"/>
      <dgm:spPr/>
    </dgm:pt>
    <dgm:pt modelId="{26C3477F-2FF1-4691-9E39-F980C3DCAF36}" type="pres">
      <dgm:prSet presAssocID="{F56CD645-36A7-449D-B6AD-1CDF43B5986C}" presName="conn2-1" presStyleLbl="parChTrans1D3" presStyleIdx="3" presStyleCnt="4"/>
      <dgm:spPr/>
    </dgm:pt>
    <dgm:pt modelId="{C1B66070-A595-470D-B70D-10C47F61FAAF}" type="pres">
      <dgm:prSet presAssocID="{F56CD645-36A7-449D-B6AD-1CDF43B5986C}" presName="connTx" presStyleLbl="parChTrans1D3" presStyleIdx="3" presStyleCnt="4"/>
      <dgm:spPr/>
    </dgm:pt>
    <dgm:pt modelId="{CCBA0BF4-7623-488C-98B7-160B62A18686}" type="pres">
      <dgm:prSet presAssocID="{77F93568-9CE6-4D99-829B-875C9149E91F}" presName="root2" presStyleCnt="0"/>
      <dgm:spPr/>
    </dgm:pt>
    <dgm:pt modelId="{F8B21387-5A58-4CFC-BC3E-50A64B71FA1A}" type="pres">
      <dgm:prSet presAssocID="{77F93568-9CE6-4D99-829B-875C9149E91F}" presName="LevelTwoTextNode" presStyleLbl="node3" presStyleIdx="3" presStyleCnt="4">
        <dgm:presLayoutVars>
          <dgm:chPref val="3"/>
        </dgm:presLayoutVars>
      </dgm:prSet>
      <dgm:spPr/>
    </dgm:pt>
    <dgm:pt modelId="{981864EF-B625-4F86-B1CB-289070419C0E}" type="pres">
      <dgm:prSet presAssocID="{77F93568-9CE6-4D99-829B-875C9149E91F}" presName="level3hierChild" presStyleCnt="0"/>
      <dgm:spPr/>
    </dgm:pt>
    <dgm:pt modelId="{3B95AD87-527D-4FBF-B992-26B3C006E3D9}" type="pres">
      <dgm:prSet presAssocID="{FF05C972-736A-473A-93D8-4A57EC7A73E2}" presName="conn2-1" presStyleLbl="parChTrans1D2" presStyleIdx="2" presStyleCnt="3"/>
      <dgm:spPr/>
    </dgm:pt>
    <dgm:pt modelId="{87968101-33BE-4198-956E-BD8C81CE9037}" type="pres">
      <dgm:prSet presAssocID="{FF05C972-736A-473A-93D8-4A57EC7A73E2}" presName="connTx" presStyleLbl="parChTrans1D2" presStyleIdx="2" presStyleCnt="3"/>
      <dgm:spPr/>
    </dgm:pt>
    <dgm:pt modelId="{F7DD8302-9A46-4B40-815A-B4A29EEB9DF4}" type="pres">
      <dgm:prSet presAssocID="{83E0F399-6928-4485-A628-C9633FFC8D98}" presName="root2" presStyleCnt="0"/>
      <dgm:spPr/>
    </dgm:pt>
    <dgm:pt modelId="{0FDF74B7-604C-4B80-A265-3B924DE2023C}" type="pres">
      <dgm:prSet presAssocID="{83E0F399-6928-4485-A628-C9633FFC8D98}" presName="LevelTwoTextNode" presStyleLbl="node2" presStyleIdx="2" presStyleCnt="3">
        <dgm:presLayoutVars>
          <dgm:chPref val="3"/>
        </dgm:presLayoutVars>
      </dgm:prSet>
      <dgm:spPr/>
    </dgm:pt>
    <dgm:pt modelId="{46A613EA-26F1-43CF-AE4D-7A47BACAE579}" type="pres">
      <dgm:prSet presAssocID="{83E0F399-6928-4485-A628-C9633FFC8D98}" presName="level3hierChild" presStyleCnt="0"/>
      <dgm:spPr/>
    </dgm:pt>
  </dgm:ptLst>
  <dgm:cxnLst>
    <dgm:cxn modelId="{BDD48814-22DE-4149-B70B-AA5D115D789D}" type="presOf" srcId="{77F93568-9CE6-4D99-829B-875C9149E91F}" destId="{F8B21387-5A58-4CFC-BC3E-50A64B71FA1A}" srcOrd="0" destOrd="0" presId="urn:microsoft.com/office/officeart/2005/8/layout/hierarchy2"/>
    <dgm:cxn modelId="{D0DBDC24-D193-4433-9B16-D5B6632C5612}" type="presOf" srcId="{A0445D27-6279-47DE-857B-6128CD3B61AF}" destId="{BBF7DAD7-F3CE-4014-B31C-E319D18B754B}" srcOrd="0" destOrd="0" presId="urn:microsoft.com/office/officeart/2005/8/layout/hierarchy2"/>
    <dgm:cxn modelId="{21700026-8D66-4CA9-9DB5-162B25824BCE}" type="presOf" srcId="{CD168DD6-2C05-49F5-8C25-55855FAD6D51}" destId="{DC611E02-36A6-45EA-A1EF-5B9436385165}" srcOrd="0" destOrd="0" presId="urn:microsoft.com/office/officeart/2005/8/layout/hierarchy2"/>
    <dgm:cxn modelId="{46A19434-3A08-4438-87B3-6E5808E380C7}" type="presOf" srcId="{B3B6E0CA-A4E4-416A-86B2-235D03611CD6}" destId="{DE5D383E-D6DD-4478-ACE6-8E5FCBA781CD}" srcOrd="0" destOrd="0" presId="urn:microsoft.com/office/officeart/2005/8/layout/hierarchy2"/>
    <dgm:cxn modelId="{A6219238-357E-4B29-B092-A2EA9B18F01F}" type="presOf" srcId="{FF05C972-736A-473A-93D8-4A57EC7A73E2}" destId="{87968101-33BE-4198-956E-BD8C81CE9037}" srcOrd="1" destOrd="0" presId="urn:microsoft.com/office/officeart/2005/8/layout/hierarchy2"/>
    <dgm:cxn modelId="{3286CE40-51CE-4629-99BD-19AA979FE6B8}" type="presOf" srcId="{B3B6E0CA-A4E4-416A-86B2-235D03611CD6}" destId="{95B972BE-1F1E-41F7-BBEE-DDDD166279F1}" srcOrd="1" destOrd="0" presId="urn:microsoft.com/office/officeart/2005/8/layout/hierarchy2"/>
    <dgm:cxn modelId="{095E2360-96CC-46FD-87C7-8AC3E32435FE}" type="presOf" srcId="{4ADE8A0A-E1AB-4873-B97D-76FF59485F95}" destId="{8F30AF2C-5E96-4354-B3F1-FCDC541CE2FA}" srcOrd="0" destOrd="0" presId="urn:microsoft.com/office/officeart/2005/8/layout/hierarchy2"/>
    <dgm:cxn modelId="{D2821162-D579-4A32-8878-1C06961A3746}" type="presOf" srcId="{763C353D-5011-4ADB-AC06-D04098FDFFD5}" destId="{BFD1A2CF-EF78-47B8-B523-9F739A5B2694}" srcOrd="1" destOrd="0" presId="urn:microsoft.com/office/officeart/2005/8/layout/hierarchy2"/>
    <dgm:cxn modelId="{5189BF45-36B7-4BDA-B3FB-FD3895BEE635}" type="presOf" srcId="{CB95AA86-D742-4B5D-A555-29E0E92F916C}" destId="{10C33A71-E90C-4487-8532-9DB47232D485}" srcOrd="0" destOrd="0" presId="urn:microsoft.com/office/officeart/2005/8/layout/hierarchy2"/>
    <dgm:cxn modelId="{100D8146-054B-4FB1-8FB5-459452589AEB}" srcId="{CB95AA86-D742-4B5D-A555-29E0E92F916C}" destId="{2F836B3B-A619-432A-B878-7FE630BF2F0E}" srcOrd="3" destOrd="0" parTransId="{EB5BFA4E-CAA6-4DE2-8C16-C4D35C8F98E5}" sibTransId="{48EE9597-F389-4A43-B615-728636DE1CD1}"/>
    <dgm:cxn modelId="{6C0EC46B-EBFA-413E-B292-54FCE3A7FD40}" type="presOf" srcId="{CD63CF48-0EB2-459F-8410-35DBA7EC600F}" destId="{149F8A41-316A-4495-B322-F1C70DB3E376}" srcOrd="1" destOrd="0" presId="urn:microsoft.com/office/officeart/2005/8/layout/hierarchy2"/>
    <dgm:cxn modelId="{5F58EA4C-B7BB-49A0-A69D-4F4343636697}" type="presOf" srcId="{298FC6D0-9624-42E6-AC47-6885FBEE7070}" destId="{443DD9D8-0767-411B-AE09-54DC4F0E185A}" srcOrd="0" destOrd="0" presId="urn:microsoft.com/office/officeart/2005/8/layout/hierarchy2"/>
    <dgm:cxn modelId="{1FE03D78-01A2-4EFA-A77D-AE46EFC825B2}" type="presOf" srcId="{F56CD645-36A7-449D-B6AD-1CDF43B5986C}" destId="{C1B66070-A595-470D-B70D-10C47F61FAAF}" srcOrd="1" destOrd="0" presId="urn:microsoft.com/office/officeart/2005/8/layout/hierarchy2"/>
    <dgm:cxn modelId="{DA4EC580-F7BA-42D5-BB81-FFEEA3F31120}" type="presOf" srcId="{83E0F399-6928-4485-A628-C9633FFC8D98}" destId="{0FDF74B7-604C-4B80-A265-3B924DE2023C}" srcOrd="0" destOrd="0" presId="urn:microsoft.com/office/officeart/2005/8/layout/hierarchy2"/>
    <dgm:cxn modelId="{39CE7084-5995-4476-B677-FA5449DD714E}" type="presOf" srcId="{EB5BFA4E-CAA6-4DE2-8C16-C4D35C8F98E5}" destId="{C9BEC4A2-53CE-4F50-BBDE-5032A4BFDF33}" srcOrd="0" destOrd="0" presId="urn:microsoft.com/office/officeart/2005/8/layout/hierarchy2"/>
    <dgm:cxn modelId="{BBC27986-5C70-42E8-84E8-06114288BF60}" srcId="{CB95AA86-D742-4B5D-A555-29E0E92F916C}" destId="{BA7D3491-D4D5-457B-9672-EBD39289EA6E}" srcOrd="0" destOrd="0" parTransId="{CD168DD6-2C05-49F5-8C25-55855FAD6D51}" sibTransId="{891A9A72-AB55-429E-8C8A-09CD5A4EDD44}"/>
    <dgm:cxn modelId="{88AB1F8F-5B4C-407F-BAB8-A4A75F752276}" srcId="{8DB656BE-F96D-4442-9E2B-BB018D7C3866}" destId="{259B564D-05B0-4C15-B4B7-AE908F8B5DAD}" srcOrd="0" destOrd="0" parTransId="{CD63CF48-0EB2-459F-8410-35DBA7EC600F}" sibTransId="{13304C2C-82B0-4546-B23E-2221A047439F}"/>
    <dgm:cxn modelId="{4DDF7290-8200-435D-B9F6-C5E750BC2DF6}" type="presOf" srcId="{CD63CF48-0EB2-459F-8410-35DBA7EC600F}" destId="{A21054C4-C059-49B5-AEF1-5906FD19CF12}" srcOrd="0" destOrd="0" presId="urn:microsoft.com/office/officeart/2005/8/layout/hierarchy2"/>
    <dgm:cxn modelId="{18529C92-06DE-4345-8EE1-B75977FA8FE2}" type="presOf" srcId="{6A157F87-E381-42F5-A941-80A80EE97B60}" destId="{651CD922-A4BF-44C9-AED4-3E16159722C2}" srcOrd="0" destOrd="0" presId="urn:microsoft.com/office/officeart/2005/8/layout/hierarchy2"/>
    <dgm:cxn modelId="{B9C48299-D2E4-430D-AA4A-7E2650BB08EE}" type="presOf" srcId="{CBE8CE7C-42DA-4DE7-AA10-738BECD2CAFD}" destId="{7125F3BE-6981-45F4-807A-C9394B5FD096}" srcOrd="0" destOrd="0" presId="urn:microsoft.com/office/officeart/2005/8/layout/hierarchy2"/>
    <dgm:cxn modelId="{A0472B9C-C787-49DA-B022-1BA804D80F1A}" type="presOf" srcId="{FF05C972-736A-473A-93D8-4A57EC7A73E2}" destId="{3B95AD87-527D-4FBF-B992-26B3C006E3D9}" srcOrd="0" destOrd="0" presId="urn:microsoft.com/office/officeart/2005/8/layout/hierarchy2"/>
    <dgm:cxn modelId="{FADC01A7-834A-4E7F-A74E-70E808D60631}" type="presOf" srcId="{763C353D-5011-4ADB-AC06-D04098FDFFD5}" destId="{FB4D3FC6-6D92-4CE2-AF4B-9BED771C93C9}" srcOrd="0" destOrd="0" presId="urn:microsoft.com/office/officeart/2005/8/layout/hierarchy2"/>
    <dgm:cxn modelId="{1D6592A8-BE8D-4C71-83EE-73432FFA1F18}" srcId="{4ADE8A0A-E1AB-4873-B97D-76FF59485F95}" destId="{65520A1B-3ACA-44DE-829F-55A128AF73D2}" srcOrd="0" destOrd="0" parTransId="{A0445D27-6279-47DE-857B-6128CD3B61AF}" sibTransId="{D172CE47-7F2C-41F3-A6FC-949260826C96}"/>
    <dgm:cxn modelId="{9811DBA8-189A-4201-AEA9-E1FE466FC42F}" srcId="{CB95AA86-D742-4B5D-A555-29E0E92F916C}" destId="{6A157F87-E381-42F5-A941-80A80EE97B60}" srcOrd="1" destOrd="0" parTransId="{3CA8C1BA-4445-44FE-A3F4-872607969A92}" sibTransId="{9FC640EF-195A-4A28-A976-657BD07C6F46}"/>
    <dgm:cxn modelId="{395E64AA-30FB-49B7-A045-0B29DFB61F49}" type="presOf" srcId="{C67F375F-7290-4052-9E37-FB57B9B5ABF6}" destId="{A52A134D-A7A0-4C30-A96F-24A8873D2397}" srcOrd="0" destOrd="0" presId="urn:microsoft.com/office/officeart/2005/8/layout/hierarchy2"/>
    <dgm:cxn modelId="{209C5EAB-717E-47A2-9C92-228654AF4FA3}" type="presOf" srcId="{EB5BFA4E-CAA6-4DE2-8C16-C4D35C8F98E5}" destId="{FE01CC93-880A-42D0-BF92-D0F251ABD0E2}" srcOrd="1" destOrd="0" presId="urn:microsoft.com/office/officeart/2005/8/layout/hierarchy2"/>
    <dgm:cxn modelId="{01DBEAAD-C499-4D25-90C5-84DCD081559D}" type="presOf" srcId="{259B564D-05B0-4C15-B4B7-AE908F8B5DAD}" destId="{3123C705-C0E9-43A1-9BF0-8C600DBB87B4}" srcOrd="0" destOrd="0" presId="urn:microsoft.com/office/officeart/2005/8/layout/hierarchy2"/>
    <dgm:cxn modelId="{1CD677AE-515C-47FA-A736-B30EBD58AF1D}" srcId="{65520A1B-3ACA-44DE-829F-55A128AF73D2}" destId="{CBE8CE7C-42DA-4DE7-AA10-738BECD2CAFD}" srcOrd="0" destOrd="0" parTransId="{298FC6D0-9624-42E6-AC47-6885FBEE7070}" sibTransId="{6A642220-19C4-4AC3-B3EE-C6DF89F3206C}"/>
    <dgm:cxn modelId="{B1EABFB1-B1AA-4191-AD91-D97FB3557AE2}" type="presOf" srcId="{2CB8EDF4-1A63-4C06-88E1-CB7C9060317F}" destId="{AC63D9E2-B5EF-43AB-8AAA-E33F2738D004}" srcOrd="0" destOrd="0" presId="urn:microsoft.com/office/officeart/2005/8/layout/hierarchy2"/>
    <dgm:cxn modelId="{9919C5B1-E7A3-40BD-A932-3157F83D8555}" type="presOf" srcId="{CD168DD6-2C05-49F5-8C25-55855FAD6D51}" destId="{A3A3239D-10A0-4519-BEDE-E4D6BF0E6A75}" srcOrd="1" destOrd="0" presId="urn:microsoft.com/office/officeart/2005/8/layout/hierarchy2"/>
    <dgm:cxn modelId="{D7C38DB6-9399-44C3-B92C-662B36F51277}" srcId="{4ADE8A0A-E1AB-4873-B97D-76FF59485F95}" destId="{8DB656BE-F96D-4442-9E2B-BB018D7C3866}" srcOrd="1" destOrd="0" parTransId="{763C353D-5011-4ADB-AC06-D04098FDFFD5}" sibTransId="{700EBE41-166E-447D-9004-868437A91917}"/>
    <dgm:cxn modelId="{5304A1B9-FDBB-44AB-ACE3-03E8D37717C0}" type="presOf" srcId="{B191AAE4-892F-4664-A7B9-53FAB7DF1C45}" destId="{06AD4B76-4590-48DF-B229-4EB73ED1F5B7}" srcOrd="0" destOrd="0" presId="urn:microsoft.com/office/officeart/2005/8/layout/hierarchy2"/>
    <dgm:cxn modelId="{724CE9C8-9A92-4A59-ADB5-40D4DC21576A}" srcId="{CB95AA86-D742-4B5D-A555-29E0E92F916C}" destId="{2CB8EDF4-1A63-4C06-88E1-CB7C9060317F}" srcOrd="2" destOrd="0" parTransId="{B3B6E0CA-A4E4-416A-86B2-235D03611CD6}" sibTransId="{EDBE028F-0F23-49ED-B676-5B84247B9A6A}"/>
    <dgm:cxn modelId="{95A775CA-45A8-4C37-8BD0-28808E2DCDD3}" srcId="{8DB656BE-F96D-4442-9E2B-BB018D7C3866}" destId="{77F93568-9CE6-4D99-829B-875C9149E91F}" srcOrd="1" destOrd="0" parTransId="{F56CD645-36A7-449D-B6AD-1CDF43B5986C}" sibTransId="{FC23749F-6581-4565-BED4-4DBEDC31B3F8}"/>
    <dgm:cxn modelId="{022881CE-2BEC-42C7-BC28-C8CFA8B1B2F4}" srcId="{4ADE8A0A-E1AB-4873-B97D-76FF59485F95}" destId="{83E0F399-6928-4485-A628-C9633FFC8D98}" srcOrd="2" destOrd="0" parTransId="{FF05C972-736A-473A-93D8-4A57EC7A73E2}" sibTransId="{96E90099-62B7-429B-A6C1-17A2AB0F2C28}"/>
    <dgm:cxn modelId="{4F2513D1-3CEA-4E2A-AD50-679DE423936F}" type="presOf" srcId="{3CA8C1BA-4445-44FE-A3F4-872607969A92}" destId="{850D8655-E091-4523-982B-8B486E7E2E08}" srcOrd="0" destOrd="0" presId="urn:microsoft.com/office/officeart/2005/8/layout/hierarchy2"/>
    <dgm:cxn modelId="{9ECEE0D6-8CB0-4780-A89E-C870B87EB390}" type="presOf" srcId="{8DB656BE-F96D-4442-9E2B-BB018D7C3866}" destId="{8FE173DE-5F9A-437A-8ED1-704060C6342F}" srcOrd="0" destOrd="0" presId="urn:microsoft.com/office/officeart/2005/8/layout/hierarchy2"/>
    <dgm:cxn modelId="{9A2FECDC-318A-4AA3-A276-1AEAE322FBE6}" type="presOf" srcId="{2F836B3B-A619-432A-B878-7FE630BF2F0E}" destId="{13D8C608-61E2-4CD5-8B2C-49D8449052EB}" srcOrd="0" destOrd="0" presId="urn:microsoft.com/office/officeart/2005/8/layout/hierarchy2"/>
    <dgm:cxn modelId="{33A87ADD-07F4-403B-99D1-4AD9DEBA8EFC}" type="presOf" srcId="{3CA8C1BA-4445-44FE-A3F4-872607969A92}" destId="{C09BBF4E-C66D-4AB8-A3AD-CBA8A7B41457}" srcOrd="1" destOrd="0" presId="urn:microsoft.com/office/officeart/2005/8/layout/hierarchy2"/>
    <dgm:cxn modelId="{58E447E2-87A2-4375-B584-465BCBA78CF7}" srcId="{65520A1B-3ACA-44DE-829F-55A128AF73D2}" destId="{CB95AA86-D742-4B5D-A555-29E0E92F916C}" srcOrd="1" destOrd="0" parTransId="{C67F375F-7290-4052-9E37-FB57B9B5ABF6}" sibTransId="{E239D665-F51A-4C6F-990F-F82C4F449392}"/>
    <dgm:cxn modelId="{F70AE3E4-A8EE-4158-B896-FD7596A951F5}" type="presOf" srcId="{298FC6D0-9624-42E6-AC47-6885FBEE7070}" destId="{591FFA74-E8BF-4178-A5E4-739EF5E53156}" srcOrd="1" destOrd="0" presId="urn:microsoft.com/office/officeart/2005/8/layout/hierarchy2"/>
    <dgm:cxn modelId="{9BB8BCEF-F5E8-43F7-A1C9-724DC4D9CB6A}" srcId="{B191AAE4-892F-4664-A7B9-53FAB7DF1C45}" destId="{4ADE8A0A-E1AB-4873-B97D-76FF59485F95}" srcOrd="0" destOrd="0" parTransId="{1298F54F-0E2C-4054-9677-AB8D761F0922}" sibTransId="{109A95A0-11AE-4380-93DE-1F5F23F1AB80}"/>
    <dgm:cxn modelId="{C6FAA3F1-E128-4802-883B-01DEB9F3149E}" type="presOf" srcId="{65520A1B-3ACA-44DE-829F-55A128AF73D2}" destId="{2BAF4EE4-5829-4FDE-9FC9-25DBE690D6E8}" srcOrd="0" destOrd="0" presId="urn:microsoft.com/office/officeart/2005/8/layout/hierarchy2"/>
    <dgm:cxn modelId="{4FE189F2-C1F2-41C2-8E5C-1EE27B3BA2A8}" type="presOf" srcId="{C67F375F-7290-4052-9E37-FB57B9B5ABF6}" destId="{C6A29CE5-DE80-4E69-85D5-F0D71A6F9E4B}" srcOrd="1" destOrd="0" presId="urn:microsoft.com/office/officeart/2005/8/layout/hierarchy2"/>
    <dgm:cxn modelId="{B9E6DEF8-456F-43A8-81AC-5FA7DB3B3686}" type="presOf" srcId="{BA7D3491-D4D5-457B-9672-EBD39289EA6E}" destId="{505D656B-260E-4B2A-957F-7001953C058D}" srcOrd="0" destOrd="0" presId="urn:microsoft.com/office/officeart/2005/8/layout/hierarchy2"/>
    <dgm:cxn modelId="{1F37B0FB-9E3C-43A2-AC75-9B5B288AC991}" type="presOf" srcId="{F56CD645-36A7-449D-B6AD-1CDF43B5986C}" destId="{26C3477F-2FF1-4691-9E39-F980C3DCAF36}" srcOrd="0" destOrd="0" presId="urn:microsoft.com/office/officeart/2005/8/layout/hierarchy2"/>
    <dgm:cxn modelId="{527F87FC-3FB5-4DE6-AC90-58FD3C592B4C}" type="presOf" srcId="{A0445D27-6279-47DE-857B-6128CD3B61AF}" destId="{5B53353B-7C47-4064-978C-792C0042CB9D}" srcOrd="1" destOrd="0" presId="urn:microsoft.com/office/officeart/2005/8/layout/hierarchy2"/>
    <dgm:cxn modelId="{99E405BD-60E5-4AEC-9DDB-2C0AE32C608F}" type="presParOf" srcId="{06AD4B76-4590-48DF-B229-4EB73ED1F5B7}" destId="{1CFED947-D10B-45A2-86B3-53862FCB97F7}" srcOrd="0" destOrd="0" presId="urn:microsoft.com/office/officeart/2005/8/layout/hierarchy2"/>
    <dgm:cxn modelId="{4B323F0B-E3FF-459B-B8DE-FCBD2CCAD9F9}" type="presParOf" srcId="{1CFED947-D10B-45A2-86B3-53862FCB97F7}" destId="{8F30AF2C-5E96-4354-B3F1-FCDC541CE2FA}" srcOrd="0" destOrd="0" presId="urn:microsoft.com/office/officeart/2005/8/layout/hierarchy2"/>
    <dgm:cxn modelId="{D9C21DBD-70B6-4593-9BE3-CAB3D3D8BF8B}" type="presParOf" srcId="{1CFED947-D10B-45A2-86B3-53862FCB97F7}" destId="{DEDE8E61-8283-4B1B-A02A-C25EB3DD552E}" srcOrd="1" destOrd="0" presId="urn:microsoft.com/office/officeart/2005/8/layout/hierarchy2"/>
    <dgm:cxn modelId="{E3EEB4F3-6AB6-4D1C-AC5A-53ACE8D0E508}" type="presParOf" srcId="{DEDE8E61-8283-4B1B-A02A-C25EB3DD552E}" destId="{BBF7DAD7-F3CE-4014-B31C-E319D18B754B}" srcOrd="0" destOrd="0" presId="urn:microsoft.com/office/officeart/2005/8/layout/hierarchy2"/>
    <dgm:cxn modelId="{9503403D-1238-4C80-A9BA-B8E17F714ACE}" type="presParOf" srcId="{BBF7DAD7-F3CE-4014-B31C-E319D18B754B}" destId="{5B53353B-7C47-4064-978C-792C0042CB9D}" srcOrd="0" destOrd="0" presId="urn:microsoft.com/office/officeart/2005/8/layout/hierarchy2"/>
    <dgm:cxn modelId="{D0300EA1-46B8-4B5C-9C41-8D842229AEAD}" type="presParOf" srcId="{DEDE8E61-8283-4B1B-A02A-C25EB3DD552E}" destId="{B85C85D6-8658-4A1E-A747-7261C28F40BA}" srcOrd="1" destOrd="0" presId="urn:microsoft.com/office/officeart/2005/8/layout/hierarchy2"/>
    <dgm:cxn modelId="{59F191ED-6EAF-4AFB-9AA5-CD37EF6CFFBB}" type="presParOf" srcId="{B85C85D6-8658-4A1E-A747-7261C28F40BA}" destId="{2BAF4EE4-5829-4FDE-9FC9-25DBE690D6E8}" srcOrd="0" destOrd="0" presId="urn:microsoft.com/office/officeart/2005/8/layout/hierarchy2"/>
    <dgm:cxn modelId="{5725D4A3-DCC9-4FD7-BBFB-20E566E661D8}" type="presParOf" srcId="{B85C85D6-8658-4A1E-A747-7261C28F40BA}" destId="{4A0E76B8-2AAC-4483-A838-04D29B90EDEB}" srcOrd="1" destOrd="0" presId="urn:microsoft.com/office/officeart/2005/8/layout/hierarchy2"/>
    <dgm:cxn modelId="{3C2E6733-540F-4DEC-8408-767599345FC6}" type="presParOf" srcId="{4A0E76B8-2AAC-4483-A838-04D29B90EDEB}" destId="{443DD9D8-0767-411B-AE09-54DC4F0E185A}" srcOrd="0" destOrd="0" presId="urn:microsoft.com/office/officeart/2005/8/layout/hierarchy2"/>
    <dgm:cxn modelId="{AA12E056-DDFE-426E-9B7A-9B60B6B00FB7}" type="presParOf" srcId="{443DD9D8-0767-411B-AE09-54DC4F0E185A}" destId="{591FFA74-E8BF-4178-A5E4-739EF5E53156}" srcOrd="0" destOrd="0" presId="urn:microsoft.com/office/officeart/2005/8/layout/hierarchy2"/>
    <dgm:cxn modelId="{E4FA3765-E803-447F-AFF9-47191F921BC1}" type="presParOf" srcId="{4A0E76B8-2AAC-4483-A838-04D29B90EDEB}" destId="{D75FDA28-AAC6-4C4E-816D-C958D80AD7A2}" srcOrd="1" destOrd="0" presId="urn:microsoft.com/office/officeart/2005/8/layout/hierarchy2"/>
    <dgm:cxn modelId="{69B7B058-2578-42FF-AF9A-08E260862948}" type="presParOf" srcId="{D75FDA28-AAC6-4C4E-816D-C958D80AD7A2}" destId="{7125F3BE-6981-45F4-807A-C9394B5FD096}" srcOrd="0" destOrd="0" presId="urn:microsoft.com/office/officeart/2005/8/layout/hierarchy2"/>
    <dgm:cxn modelId="{5D30196A-1089-47D9-BB8D-F8C74526AF57}" type="presParOf" srcId="{D75FDA28-AAC6-4C4E-816D-C958D80AD7A2}" destId="{72DDB04B-C3E8-48C8-9D7D-B5DB28F49DD1}" srcOrd="1" destOrd="0" presId="urn:microsoft.com/office/officeart/2005/8/layout/hierarchy2"/>
    <dgm:cxn modelId="{986DDDE8-6C27-44B9-A800-47FAFD338935}" type="presParOf" srcId="{4A0E76B8-2AAC-4483-A838-04D29B90EDEB}" destId="{A52A134D-A7A0-4C30-A96F-24A8873D2397}" srcOrd="2" destOrd="0" presId="urn:microsoft.com/office/officeart/2005/8/layout/hierarchy2"/>
    <dgm:cxn modelId="{714ABFFB-1914-4C53-8D2F-62B9DC6D00C0}" type="presParOf" srcId="{A52A134D-A7A0-4C30-A96F-24A8873D2397}" destId="{C6A29CE5-DE80-4E69-85D5-F0D71A6F9E4B}" srcOrd="0" destOrd="0" presId="urn:microsoft.com/office/officeart/2005/8/layout/hierarchy2"/>
    <dgm:cxn modelId="{B664493D-CC3B-4AE3-B102-35B33A3EC782}" type="presParOf" srcId="{4A0E76B8-2AAC-4483-A838-04D29B90EDEB}" destId="{20231D33-3583-4923-B453-3F3A1F435E18}" srcOrd="3" destOrd="0" presId="urn:microsoft.com/office/officeart/2005/8/layout/hierarchy2"/>
    <dgm:cxn modelId="{637133DC-E652-457B-9136-890E888E3F6F}" type="presParOf" srcId="{20231D33-3583-4923-B453-3F3A1F435E18}" destId="{10C33A71-E90C-4487-8532-9DB47232D485}" srcOrd="0" destOrd="0" presId="urn:microsoft.com/office/officeart/2005/8/layout/hierarchy2"/>
    <dgm:cxn modelId="{45EB0B2C-F4EA-4653-9FF8-60291B439228}" type="presParOf" srcId="{20231D33-3583-4923-B453-3F3A1F435E18}" destId="{107733A4-6C1B-4426-AC0B-BCDAA27DD4D5}" srcOrd="1" destOrd="0" presId="urn:microsoft.com/office/officeart/2005/8/layout/hierarchy2"/>
    <dgm:cxn modelId="{CB21D06D-1D2A-4198-AA51-806C394D8A4F}" type="presParOf" srcId="{107733A4-6C1B-4426-AC0B-BCDAA27DD4D5}" destId="{DC611E02-36A6-45EA-A1EF-5B9436385165}" srcOrd="0" destOrd="0" presId="urn:microsoft.com/office/officeart/2005/8/layout/hierarchy2"/>
    <dgm:cxn modelId="{31C0EED4-CF98-409B-8095-A387D66920CA}" type="presParOf" srcId="{DC611E02-36A6-45EA-A1EF-5B9436385165}" destId="{A3A3239D-10A0-4519-BEDE-E4D6BF0E6A75}" srcOrd="0" destOrd="0" presId="urn:microsoft.com/office/officeart/2005/8/layout/hierarchy2"/>
    <dgm:cxn modelId="{4569B3B9-4A14-4ED7-8C3C-2DE7D9CA5007}" type="presParOf" srcId="{107733A4-6C1B-4426-AC0B-BCDAA27DD4D5}" destId="{A6B2503A-3831-4DA1-870D-1F1FE215DB3B}" srcOrd="1" destOrd="0" presId="urn:microsoft.com/office/officeart/2005/8/layout/hierarchy2"/>
    <dgm:cxn modelId="{84D6DD1D-239C-4A97-A9DB-BE817AE8D37C}" type="presParOf" srcId="{A6B2503A-3831-4DA1-870D-1F1FE215DB3B}" destId="{505D656B-260E-4B2A-957F-7001953C058D}" srcOrd="0" destOrd="0" presId="urn:microsoft.com/office/officeart/2005/8/layout/hierarchy2"/>
    <dgm:cxn modelId="{5D8A9C95-8CF3-4DCD-8925-61EAECA1294D}" type="presParOf" srcId="{A6B2503A-3831-4DA1-870D-1F1FE215DB3B}" destId="{D2206B49-6D51-430F-804B-F7A94E672A38}" srcOrd="1" destOrd="0" presId="urn:microsoft.com/office/officeart/2005/8/layout/hierarchy2"/>
    <dgm:cxn modelId="{81071EAF-6A59-4A28-A611-ACE9FD6D446B}" type="presParOf" srcId="{107733A4-6C1B-4426-AC0B-BCDAA27DD4D5}" destId="{850D8655-E091-4523-982B-8B486E7E2E08}" srcOrd="2" destOrd="0" presId="urn:microsoft.com/office/officeart/2005/8/layout/hierarchy2"/>
    <dgm:cxn modelId="{237D16F8-1734-45E9-8B1D-A2209CF79F8C}" type="presParOf" srcId="{850D8655-E091-4523-982B-8B486E7E2E08}" destId="{C09BBF4E-C66D-4AB8-A3AD-CBA8A7B41457}" srcOrd="0" destOrd="0" presId="urn:microsoft.com/office/officeart/2005/8/layout/hierarchy2"/>
    <dgm:cxn modelId="{835FE57E-B4CF-4D46-86F8-0611C46083FC}" type="presParOf" srcId="{107733A4-6C1B-4426-AC0B-BCDAA27DD4D5}" destId="{BED9C882-3390-411F-A9BD-CBBC0A7962CD}" srcOrd="3" destOrd="0" presId="urn:microsoft.com/office/officeart/2005/8/layout/hierarchy2"/>
    <dgm:cxn modelId="{4F865627-3E32-48FE-9847-4FF0BA5D63A2}" type="presParOf" srcId="{BED9C882-3390-411F-A9BD-CBBC0A7962CD}" destId="{651CD922-A4BF-44C9-AED4-3E16159722C2}" srcOrd="0" destOrd="0" presId="urn:microsoft.com/office/officeart/2005/8/layout/hierarchy2"/>
    <dgm:cxn modelId="{6B8DBE92-C0FD-4318-8463-240B6F1C6A2A}" type="presParOf" srcId="{BED9C882-3390-411F-A9BD-CBBC0A7962CD}" destId="{16093CCD-1BB8-4CBC-92D7-66247EF7901B}" srcOrd="1" destOrd="0" presId="urn:microsoft.com/office/officeart/2005/8/layout/hierarchy2"/>
    <dgm:cxn modelId="{B17B9D31-5A25-4F13-916B-7F7711698759}" type="presParOf" srcId="{107733A4-6C1B-4426-AC0B-BCDAA27DD4D5}" destId="{DE5D383E-D6DD-4478-ACE6-8E5FCBA781CD}" srcOrd="4" destOrd="0" presId="urn:microsoft.com/office/officeart/2005/8/layout/hierarchy2"/>
    <dgm:cxn modelId="{67472B6B-3836-4D74-A8BD-19512492A0EE}" type="presParOf" srcId="{DE5D383E-D6DD-4478-ACE6-8E5FCBA781CD}" destId="{95B972BE-1F1E-41F7-BBEE-DDDD166279F1}" srcOrd="0" destOrd="0" presId="urn:microsoft.com/office/officeart/2005/8/layout/hierarchy2"/>
    <dgm:cxn modelId="{60895AE6-D948-40AE-B215-94225E5A1579}" type="presParOf" srcId="{107733A4-6C1B-4426-AC0B-BCDAA27DD4D5}" destId="{9274E6B5-062F-4B9F-89B8-C4171BCA3B5F}" srcOrd="5" destOrd="0" presId="urn:microsoft.com/office/officeart/2005/8/layout/hierarchy2"/>
    <dgm:cxn modelId="{D3124D14-CDD5-4625-BC5A-19C9CC9569B7}" type="presParOf" srcId="{9274E6B5-062F-4B9F-89B8-C4171BCA3B5F}" destId="{AC63D9E2-B5EF-43AB-8AAA-E33F2738D004}" srcOrd="0" destOrd="0" presId="urn:microsoft.com/office/officeart/2005/8/layout/hierarchy2"/>
    <dgm:cxn modelId="{2880975E-5C18-4375-BC52-D886200130F6}" type="presParOf" srcId="{9274E6B5-062F-4B9F-89B8-C4171BCA3B5F}" destId="{1A86E162-97D4-4B47-BED5-682D3E6A3790}" srcOrd="1" destOrd="0" presId="urn:microsoft.com/office/officeart/2005/8/layout/hierarchy2"/>
    <dgm:cxn modelId="{42796071-3355-4512-8D41-7FCA68E56200}" type="presParOf" srcId="{107733A4-6C1B-4426-AC0B-BCDAA27DD4D5}" destId="{C9BEC4A2-53CE-4F50-BBDE-5032A4BFDF33}" srcOrd="6" destOrd="0" presId="urn:microsoft.com/office/officeart/2005/8/layout/hierarchy2"/>
    <dgm:cxn modelId="{3DD843B5-DAE0-4CDB-A939-087F4ADA2AFE}" type="presParOf" srcId="{C9BEC4A2-53CE-4F50-BBDE-5032A4BFDF33}" destId="{FE01CC93-880A-42D0-BF92-D0F251ABD0E2}" srcOrd="0" destOrd="0" presId="urn:microsoft.com/office/officeart/2005/8/layout/hierarchy2"/>
    <dgm:cxn modelId="{35ED3969-CE00-4430-B7A8-E2EF77B681DC}" type="presParOf" srcId="{107733A4-6C1B-4426-AC0B-BCDAA27DD4D5}" destId="{8A5EEA2E-2633-4811-8F5E-C83D15C56CC9}" srcOrd="7" destOrd="0" presId="urn:microsoft.com/office/officeart/2005/8/layout/hierarchy2"/>
    <dgm:cxn modelId="{6B06BB28-7AB6-4DE0-BE43-69AFB86DD7B1}" type="presParOf" srcId="{8A5EEA2E-2633-4811-8F5E-C83D15C56CC9}" destId="{13D8C608-61E2-4CD5-8B2C-49D8449052EB}" srcOrd="0" destOrd="0" presId="urn:microsoft.com/office/officeart/2005/8/layout/hierarchy2"/>
    <dgm:cxn modelId="{8EE5A67F-09AF-4AAD-B243-92BD5405CBB0}" type="presParOf" srcId="{8A5EEA2E-2633-4811-8F5E-C83D15C56CC9}" destId="{09EB4652-0926-4177-B6E0-1B6EC5756867}" srcOrd="1" destOrd="0" presId="urn:microsoft.com/office/officeart/2005/8/layout/hierarchy2"/>
    <dgm:cxn modelId="{5042660B-F9E9-4EB5-8C14-2108C524EAF5}" type="presParOf" srcId="{DEDE8E61-8283-4B1B-A02A-C25EB3DD552E}" destId="{FB4D3FC6-6D92-4CE2-AF4B-9BED771C93C9}" srcOrd="2" destOrd="0" presId="urn:microsoft.com/office/officeart/2005/8/layout/hierarchy2"/>
    <dgm:cxn modelId="{436A326C-CD3B-48B8-B314-326A136A8DDE}" type="presParOf" srcId="{FB4D3FC6-6D92-4CE2-AF4B-9BED771C93C9}" destId="{BFD1A2CF-EF78-47B8-B523-9F739A5B2694}" srcOrd="0" destOrd="0" presId="urn:microsoft.com/office/officeart/2005/8/layout/hierarchy2"/>
    <dgm:cxn modelId="{A1F58BCF-38C4-4A60-A9EA-5953022A3D17}" type="presParOf" srcId="{DEDE8E61-8283-4B1B-A02A-C25EB3DD552E}" destId="{52C6BE29-A9DF-4A04-9A8B-F8917004D59F}" srcOrd="3" destOrd="0" presId="urn:microsoft.com/office/officeart/2005/8/layout/hierarchy2"/>
    <dgm:cxn modelId="{E194F8A8-7A2D-46C0-BEB0-436FC57DA9F0}" type="presParOf" srcId="{52C6BE29-A9DF-4A04-9A8B-F8917004D59F}" destId="{8FE173DE-5F9A-437A-8ED1-704060C6342F}" srcOrd="0" destOrd="0" presId="urn:microsoft.com/office/officeart/2005/8/layout/hierarchy2"/>
    <dgm:cxn modelId="{D2FC370E-358D-4BF0-A765-7109617898E1}" type="presParOf" srcId="{52C6BE29-A9DF-4A04-9A8B-F8917004D59F}" destId="{30A16341-A4E8-43A4-AAEB-A6E51301C51D}" srcOrd="1" destOrd="0" presId="urn:microsoft.com/office/officeart/2005/8/layout/hierarchy2"/>
    <dgm:cxn modelId="{FC17EFE9-DF2B-41A0-8F80-B7DF845EA8FB}" type="presParOf" srcId="{30A16341-A4E8-43A4-AAEB-A6E51301C51D}" destId="{A21054C4-C059-49B5-AEF1-5906FD19CF12}" srcOrd="0" destOrd="0" presId="urn:microsoft.com/office/officeart/2005/8/layout/hierarchy2"/>
    <dgm:cxn modelId="{D85E7A48-47E9-4CF4-8753-9A0C4A1465DB}" type="presParOf" srcId="{A21054C4-C059-49B5-AEF1-5906FD19CF12}" destId="{149F8A41-316A-4495-B322-F1C70DB3E376}" srcOrd="0" destOrd="0" presId="urn:microsoft.com/office/officeart/2005/8/layout/hierarchy2"/>
    <dgm:cxn modelId="{425F0702-87F9-40E7-8D33-E9F7A4767C72}" type="presParOf" srcId="{30A16341-A4E8-43A4-AAEB-A6E51301C51D}" destId="{D3D8ECFF-5638-4549-840C-37492DAADF78}" srcOrd="1" destOrd="0" presId="urn:microsoft.com/office/officeart/2005/8/layout/hierarchy2"/>
    <dgm:cxn modelId="{62C02411-F9D4-433E-AE90-330CE764BDB1}" type="presParOf" srcId="{D3D8ECFF-5638-4549-840C-37492DAADF78}" destId="{3123C705-C0E9-43A1-9BF0-8C600DBB87B4}" srcOrd="0" destOrd="0" presId="urn:microsoft.com/office/officeart/2005/8/layout/hierarchy2"/>
    <dgm:cxn modelId="{F5E10B2E-F3DB-49E5-838A-4360B33FA659}" type="presParOf" srcId="{D3D8ECFF-5638-4549-840C-37492DAADF78}" destId="{371D2621-A821-4F88-9BBA-84F07BED25DF}" srcOrd="1" destOrd="0" presId="urn:microsoft.com/office/officeart/2005/8/layout/hierarchy2"/>
    <dgm:cxn modelId="{6748CC70-9790-4C11-8F0C-9645AD2A6D97}" type="presParOf" srcId="{30A16341-A4E8-43A4-AAEB-A6E51301C51D}" destId="{26C3477F-2FF1-4691-9E39-F980C3DCAF36}" srcOrd="2" destOrd="0" presId="urn:microsoft.com/office/officeart/2005/8/layout/hierarchy2"/>
    <dgm:cxn modelId="{2A57B34A-961A-4409-91EF-38F7DE782166}" type="presParOf" srcId="{26C3477F-2FF1-4691-9E39-F980C3DCAF36}" destId="{C1B66070-A595-470D-B70D-10C47F61FAAF}" srcOrd="0" destOrd="0" presId="urn:microsoft.com/office/officeart/2005/8/layout/hierarchy2"/>
    <dgm:cxn modelId="{E971E31A-F865-437C-97C9-10E2F5454CC9}" type="presParOf" srcId="{30A16341-A4E8-43A4-AAEB-A6E51301C51D}" destId="{CCBA0BF4-7623-488C-98B7-160B62A18686}" srcOrd="3" destOrd="0" presId="urn:microsoft.com/office/officeart/2005/8/layout/hierarchy2"/>
    <dgm:cxn modelId="{2980DEC5-248E-4A0C-9F30-76F1A189FDF6}" type="presParOf" srcId="{CCBA0BF4-7623-488C-98B7-160B62A18686}" destId="{F8B21387-5A58-4CFC-BC3E-50A64B71FA1A}" srcOrd="0" destOrd="0" presId="urn:microsoft.com/office/officeart/2005/8/layout/hierarchy2"/>
    <dgm:cxn modelId="{16E8C094-057F-4DB3-A5BA-9A12E71FE0C5}" type="presParOf" srcId="{CCBA0BF4-7623-488C-98B7-160B62A18686}" destId="{981864EF-B625-4F86-B1CB-289070419C0E}" srcOrd="1" destOrd="0" presId="urn:microsoft.com/office/officeart/2005/8/layout/hierarchy2"/>
    <dgm:cxn modelId="{92B36CAC-12A0-4FE9-B4C8-128E78159839}" type="presParOf" srcId="{DEDE8E61-8283-4B1B-A02A-C25EB3DD552E}" destId="{3B95AD87-527D-4FBF-B992-26B3C006E3D9}" srcOrd="4" destOrd="0" presId="urn:microsoft.com/office/officeart/2005/8/layout/hierarchy2"/>
    <dgm:cxn modelId="{E8F2F56A-E093-417C-B120-7A8C7254168D}" type="presParOf" srcId="{3B95AD87-527D-4FBF-B992-26B3C006E3D9}" destId="{87968101-33BE-4198-956E-BD8C81CE9037}" srcOrd="0" destOrd="0" presId="urn:microsoft.com/office/officeart/2005/8/layout/hierarchy2"/>
    <dgm:cxn modelId="{40CF855D-BCDC-4ADF-B27F-AEE787492847}" type="presParOf" srcId="{DEDE8E61-8283-4B1B-A02A-C25EB3DD552E}" destId="{F7DD8302-9A46-4B40-815A-B4A29EEB9DF4}" srcOrd="5" destOrd="0" presId="urn:microsoft.com/office/officeart/2005/8/layout/hierarchy2"/>
    <dgm:cxn modelId="{770AC1FC-0D53-413E-A228-DBAEE173F26B}" type="presParOf" srcId="{F7DD8302-9A46-4B40-815A-B4A29EEB9DF4}" destId="{0FDF74B7-604C-4B80-A265-3B924DE2023C}" srcOrd="0" destOrd="0" presId="urn:microsoft.com/office/officeart/2005/8/layout/hierarchy2"/>
    <dgm:cxn modelId="{9EDA2169-298E-452C-ADCD-C77A23E623C3}" type="presParOf" srcId="{F7DD8302-9A46-4B40-815A-B4A29EEB9DF4}" destId="{46A613EA-26F1-43CF-AE4D-7A47BACAE5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0AF2C-5E96-4354-B3F1-FCDC541CE2FA}">
      <dsp:nvSpPr>
        <dsp:cNvPr id="0" name=""/>
        <dsp:cNvSpPr/>
      </dsp:nvSpPr>
      <dsp:spPr>
        <a:xfrm>
          <a:off x="6481" y="2780274"/>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Testicular Cancer</a:t>
          </a:r>
        </a:p>
      </dsp:txBody>
      <dsp:txXfrm>
        <a:off x="34185" y="2807978"/>
        <a:ext cx="1836362" cy="890477"/>
      </dsp:txXfrm>
    </dsp:sp>
    <dsp:sp modelId="{BBF7DAD7-F3CE-4014-B31C-E319D18B754B}">
      <dsp:nvSpPr>
        <dsp:cNvPr id="0" name=""/>
        <dsp:cNvSpPr/>
      </dsp:nvSpPr>
      <dsp:spPr>
        <a:xfrm rot="17692822">
          <a:off x="1377315" y="2421680"/>
          <a:ext cx="1798582" cy="31420"/>
        </a:xfrm>
        <a:custGeom>
          <a:avLst/>
          <a:gdLst/>
          <a:ahLst/>
          <a:cxnLst/>
          <a:rect l="0" t="0" r="0" b="0"/>
          <a:pathLst>
            <a:path>
              <a:moveTo>
                <a:pt x="0" y="15710"/>
              </a:moveTo>
              <a:lnTo>
                <a:pt x="1798582"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31641" y="2392426"/>
        <a:ext cx="89929" cy="89929"/>
      </dsp:txXfrm>
    </dsp:sp>
    <dsp:sp modelId="{2BAF4EE4-5829-4FDE-9FC9-25DBE690D6E8}">
      <dsp:nvSpPr>
        <dsp:cNvPr id="0" name=""/>
        <dsp:cNvSpPr/>
      </dsp:nvSpPr>
      <dsp:spPr>
        <a:xfrm>
          <a:off x="2654960" y="1148622"/>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Germ cell tumor</a:t>
          </a:r>
        </a:p>
      </dsp:txBody>
      <dsp:txXfrm>
        <a:off x="2682664" y="1176326"/>
        <a:ext cx="1836362" cy="890477"/>
      </dsp:txXfrm>
    </dsp:sp>
    <dsp:sp modelId="{443DD9D8-0767-411B-AE09-54DC4F0E185A}">
      <dsp:nvSpPr>
        <dsp:cNvPr id="0" name=""/>
        <dsp:cNvSpPr/>
      </dsp:nvSpPr>
      <dsp:spPr>
        <a:xfrm rot="19457599">
          <a:off x="4459140" y="1333912"/>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1788" y="1326325"/>
        <a:ext cx="46594" cy="46594"/>
      </dsp:txXfrm>
    </dsp:sp>
    <dsp:sp modelId="{7125F3BE-6981-45F4-807A-C9394B5FD096}">
      <dsp:nvSpPr>
        <dsp:cNvPr id="0" name=""/>
        <dsp:cNvSpPr/>
      </dsp:nvSpPr>
      <dsp:spPr>
        <a:xfrm>
          <a:off x="5303439" y="604738"/>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Seminoma</a:t>
          </a:r>
        </a:p>
      </dsp:txBody>
      <dsp:txXfrm>
        <a:off x="5331143" y="632442"/>
        <a:ext cx="1836362" cy="890477"/>
      </dsp:txXfrm>
    </dsp:sp>
    <dsp:sp modelId="{A52A134D-A7A0-4C30-A96F-24A8873D2397}">
      <dsp:nvSpPr>
        <dsp:cNvPr id="0" name=""/>
        <dsp:cNvSpPr/>
      </dsp:nvSpPr>
      <dsp:spPr>
        <a:xfrm rot="2142401">
          <a:off x="4459140" y="1877796"/>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1788" y="1870210"/>
        <a:ext cx="46594" cy="46594"/>
      </dsp:txXfrm>
    </dsp:sp>
    <dsp:sp modelId="{10C33A71-E90C-4487-8532-9DB47232D485}">
      <dsp:nvSpPr>
        <dsp:cNvPr id="0" name=""/>
        <dsp:cNvSpPr/>
      </dsp:nvSpPr>
      <dsp:spPr>
        <a:xfrm>
          <a:off x="5303439" y="1692506"/>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Non-seminoma</a:t>
          </a:r>
        </a:p>
      </dsp:txBody>
      <dsp:txXfrm>
        <a:off x="5331143" y="1720210"/>
        <a:ext cx="1836362" cy="890477"/>
      </dsp:txXfrm>
    </dsp:sp>
    <dsp:sp modelId="{DC611E02-36A6-45EA-A1EF-5B9436385165}">
      <dsp:nvSpPr>
        <dsp:cNvPr id="0" name=""/>
        <dsp:cNvSpPr/>
      </dsp:nvSpPr>
      <dsp:spPr>
        <a:xfrm rot="17692822">
          <a:off x="6674273" y="1333912"/>
          <a:ext cx="1798582" cy="31420"/>
        </a:xfrm>
        <a:custGeom>
          <a:avLst/>
          <a:gdLst/>
          <a:ahLst/>
          <a:cxnLst/>
          <a:rect l="0" t="0" r="0" b="0"/>
          <a:pathLst>
            <a:path>
              <a:moveTo>
                <a:pt x="0" y="15710"/>
              </a:moveTo>
              <a:lnTo>
                <a:pt x="1798582"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528600" y="1304658"/>
        <a:ext cx="89929" cy="89929"/>
      </dsp:txXfrm>
    </dsp:sp>
    <dsp:sp modelId="{505D656B-260E-4B2A-957F-7001953C058D}">
      <dsp:nvSpPr>
        <dsp:cNvPr id="0" name=""/>
        <dsp:cNvSpPr/>
      </dsp:nvSpPr>
      <dsp:spPr>
        <a:xfrm>
          <a:off x="7951919" y="60854"/>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Yolk sac</a:t>
          </a:r>
        </a:p>
      </dsp:txBody>
      <dsp:txXfrm>
        <a:off x="7979623" y="88558"/>
        <a:ext cx="1836362" cy="890477"/>
      </dsp:txXfrm>
    </dsp:sp>
    <dsp:sp modelId="{850D8655-E091-4523-982B-8B486E7E2E08}">
      <dsp:nvSpPr>
        <dsp:cNvPr id="0" name=""/>
        <dsp:cNvSpPr/>
      </dsp:nvSpPr>
      <dsp:spPr>
        <a:xfrm rot="19457599">
          <a:off x="7107620" y="1877796"/>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50267" y="1870210"/>
        <a:ext cx="46594" cy="46594"/>
      </dsp:txXfrm>
    </dsp:sp>
    <dsp:sp modelId="{651CD922-A4BF-44C9-AED4-3E16159722C2}">
      <dsp:nvSpPr>
        <dsp:cNvPr id="0" name=""/>
        <dsp:cNvSpPr/>
      </dsp:nvSpPr>
      <dsp:spPr>
        <a:xfrm>
          <a:off x="7951919" y="1148622"/>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Teratoma</a:t>
          </a:r>
          <a:endParaRPr lang="en-US" sz="1600" kern="1200" dirty="0"/>
        </a:p>
      </dsp:txBody>
      <dsp:txXfrm>
        <a:off x="7979623" y="1176326"/>
        <a:ext cx="1836362" cy="890477"/>
      </dsp:txXfrm>
    </dsp:sp>
    <dsp:sp modelId="{DE5D383E-D6DD-4478-ACE6-8E5FCBA781CD}">
      <dsp:nvSpPr>
        <dsp:cNvPr id="0" name=""/>
        <dsp:cNvSpPr/>
      </dsp:nvSpPr>
      <dsp:spPr>
        <a:xfrm rot="2142401">
          <a:off x="7107620" y="2421680"/>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50267" y="2414094"/>
        <a:ext cx="46594" cy="46594"/>
      </dsp:txXfrm>
    </dsp:sp>
    <dsp:sp modelId="{AC63D9E2-B5EF-43AB-8AAA-E33F2738D004}">
      <dsp:nvSpPr>
        <dsp:cNvPr id="0" name=""/>
        <dsp:cNvSpPr/>
      </dsp:nvSpPr>
      <dsp:spPr>
        <a:xfrm>
          <a:off x="7951919" y="2236390"/>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Embryonal</a:t>
          </a:r>
        </a:p>
      </dsp:txBody>
      <dsp:txXfrm>
        <a:off x="7979623" y="2264094"/>
        <a:ext cx="1836362" cy="890477"/>
      </dsp:txXfrm>
    </dsp:sp>
    <dsp:sp modelId="{C9BEC4A2-53CE-4F50-BBDE-5032A4BFDF33}">
      <dsp:nvSpPr>
        <dsp:cNvPr id="0" name=""/>
        <dsp:cNvSpPr/>
      </dsp:nvSpPr>
      <dsp:spPr>
        <a:xfrm rot="3907178">
          <a:off x="6674273" y="2965565"/>
          <a:ext cx="1798582" cy="31420"/>
        </a:xfrm>
        <a:custGeom>
          <a:avLst/>
          <a:gdLst/>
          <a:ahLst/>
          <a:cxnLst/>
          <a:rect l="0" t="0" r="0" b="0"/>
          <a:pathLst>
            <a:path>
              <a:moveTo>
                <a:pt x="0" y="15710"/>
              </a:moveTo>
              <a:lnTo>
                <a:pt x="1798582"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528600" y="2936311"/>
        <a:ext cx="89929" cy="89929"/>
      </dsp:txXfrm>
    </dsp:sp>
    <dsp:sp modelId="{13D8C608-61E2-4CD5-8B2C-49D8449052EB}">
      <dsp:nvSpPr>
        <dsp:cNvPr id="0" name=""/>
        <dsp:cNvSpPr/>
      </dsp:nvSpPr>
      <dsp:spPr>
        <a:xfrm>
          <a:off x="7951919" y="3324159"/>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Choriocarcinoma</a:t>
          </a:r>
          <a:endParaRPr lang="en-US" sz="1600" kern="1200" dirty="0"/>
        </a:p>
      </dsp:txBody>
      <dsp:txXfrm>
        <a:off x="7979623" y="3351863"/>
        <a:ext cx="1836362" cy="890477"/>
      </dsp:txXfrm>
    </dsp:sp>
    <dsp:sp modelId="{FB4D3FC6-6D92-4CE2-AF4B-9BED771C93C9}">
      <dsp:nvSpPr>
        <dsp:cNvPr id="0" name=""/>
        <dsp:cNvSpPr/>
      </dsp:nvSpPr>
      <dsp:spPr>
        <a:xfrm rot="2142401">
          <a:off x="1810661" y="3509449"/>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3308" y="3501862"/>
        <a:ext cx="46594" cy="46594"/>
      </dsp:txXfrm>
    </dsp:sp>
    <dsp:sp modelId="{8FE173DE-5F9A-437A-8ED1-704060C6342F}">
      <dsp:nvSpPr>
        <dsp:cNvPr id="0" name=""/>
        <dsp:cNvSpPr/>
      </dsp:nvSpPr>
      <dsp:spPr>
        <a:xfrm>
          <a:off x="2654960" y="3324159"/>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Sex cord/ Stromal</a:t>
          </a:r>
        </a:p>
      </dsp:txBody>
      <dsp:txXfrm>
        <a:off x="2682664" y="3351863"/>
        <a:ext cx="1836362" cy="890477"/>
      </dsp:txXfrm>
    </dsp:sp>
    <dsp:sp modelId="{A21054C4-C059-49B5-AEF1-5906FD19CF12}">
      <dsp:nvSpPr>
        <dsp:cNvPr id="0" name=""/>
        <dsp:cNvSpPr/>
      </dsp:nvSpPr>
      <dsp:spPr>
        <a:xfrm rot="19457599">
          <a:off x="4459140" y="3509449"/>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1788" y="3501862"/>
        <a:ext cx="46594" cy="46594"/>
      </dsp:txXfrm>
    </dsp:sp>
    <dsp:sp modelId="{3123C705-C0E9-43A1-9BF0-8C600DBB87B4}">
      <dsp:nvSpPr>
        <dsp:cNvPr id="0" name=""/>
        <dsp:cNvSpPr/>
      </dsp:nvSpPr>
      <dsp:spPr>
        <a:xfrm>
          <a:off x="5303439" y="2780274"/>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Leydig</a:t>
          </a:r>
          <a:endParaRPr lang="en-US" sz="1600" kern="1200" dirty="0"/>
        </a:p>
      </dsp:txBody>
      <dsp:txXfrm>
        <a:off x="5331143" y="2807978"/>
        <a:ext cx="1836362" cy="890477"/>
      </dsp:txXfrm>
    </dsp:sp>
    <dsp:sp modelId="{26C3477F-2FF1-4691-9E39-F980C3DCAF36}">
      <dsp:nvSpPr>
        <dsp:cNvPr id="0" name=""/>
        <dsp:cNvSpPr/>
      </dsp:nvSpPr>
      <dsp:spPr>
        <a:xfrm rot="2142401">
          <a:off x="4459140" y="4053333"/>
          <a:ext cx="931889" cy="31420"/>
        </a:xfrm>
        <a:custGeom>
          <a:avLst/>
          <a:gdLst/>
          <a:ahLst/>
          <a:cxnLst/>
          <a:rect l="0" t="0" r="0" b="0"/>
          <a:pathLst>
            <a:path>
              <a:moveTo>
                <a:pt x="0" y="15710"/>
              </a:moveTo>
              <a:lnTo>
                <a:pt x="931889"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1788" y="4045746"/>
        <a:ext cx="46594" cy="46594"/>
      </dsp:txXfrm>
    </dsp:sp>
    <dsp:sp modelId="{F8B21387-5A58-4CFC-BC3E-50A64B71FA1A}">
      <dsp:nvSpPr>
        <dsp:cNvPr id="0" name=""/>
        <dsp:cNvSpPr/>
      </dsp:nvSpPr>
      <dsp:spPr>
        <a:xfrm>
          <a:off x="5303439" y="3868043"/>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Sertoli</a:t>
          </a:r>
          <a:endParaRPr lang="en-US" sz="1600" kern="1200" dirty="0"/>
        </a:p>
      </dsp:txBody>
      <dsp:txXfrm>
        <a:off x="5331143" y="3895747"/>
        <a:ext cx="1836362" cy="890477"/>
      </dsp:txXfrm>
    </dsp:sp>
    <dsp:sp modelId="{3B95AD87-527D-4FBF-B992-26B3C006E3D9}">
      <dsp:nvSpPr>
        <dsp:cNvPr id="0" name=""/>
        <dsp:cNvSpPr/>
      </dsp:nvSpPr>
      <dsp:spPr>
        <a:xfrm rot="3907178">
          <a:off x="1377315" y="4053333"/>
          <a:ext cx="1798582" cy="31420"/>
        </a:xfrm>
        <a:custGeom>
          <a:avLst/>
          <a:gdLst/>
          <a:ahLst/>
          <a:cxnLst/>
          <a:rect l="0" t="0" r="0" b="0"/>
          <a:pathLst>
            <a:path>
              <a:moveTo>
                <a:pt x="0" y="15710"/>
              </a:moveTo>
              <a:lnTo>
                <a:pt x="1798582" y="1571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31641" y="4024079"/>
        <a:ext cx="89929" cy="89929"/>
      </dsp:txXfrm>
    </dsp:sp>
    <dsp:sp modelId="{0FDF74B7-604C-4B80-A265-3B924DE2023C}">
      <dsp:nvSpPr>
        <dsp:cNvPr id="0" name=""/>
        <dsp:cNvSpPr/>
      </dsp:nvSpPr>
      <dsp:spPr>
        <a:xfrm>
          <a:off x="2654960" y="4411927"/>
          <a:ext cx="1891770" cy="9458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Extragonadal</a:t>
          </a:r>
        </a:p>
      </dsp:txBody>
      <dsp:txXfrm>
        <a:off x="2682664" y="4439631"/>
        <a:ext cx="1836362" cy="8904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464D9-4F87-456B-A54B-A263AD3FDBFD}"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D4D32-0290-49F4-B89E-4B0A20022B3F}" type="slidenum">
              <a:rPr lang="en-US" smtClean="0"/>
              <a:t>‹#›</a:t>
            </a:fld>
            <a:endParaRPr lang="en-US"/>
          </a:p>
        </p:txBody>
      </p:sp>
    </p:spTree>
    <p:extLst>
      <p:ext uri="{BB962C8B-B14F-4D97-AF65-F5344CB8AC3E}">
        <p14:creationId xmlns:p14="http://schemas.microsoft.com/office/powerpoint/2010/main" val="347489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ptodate.com/contents/approach-to-the-care-of-long-term-testicular-cancer-survivors#H53692601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contents/approach-to-the-care-of-long-term-testicular-cancer-survivors#H53692601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hoosingwisely.org/societies/american-academy-of-family-physicia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clinical-manifestations-diagnosis-and-staging-of-testicular-germ-cell-tumors?search=staging%20nonseminima%20testicular&amp;source=search_result&amp;selectedTitle=1~150&amp;usage_type=default&amp;display_rank=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medicine.medscape.com/article/454477-clinica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image?topicKey=ONC/2980&amp;search=testicular%20cancer%20etiology&amp;imageKey=ONC/110731~ONC/110732&amp;rank=1~150&amp;source=see_lin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Hip flexors: L2-L4</a:t>
            </a:r>
          </a:p>
          <a:p>
            <a:r>
              <a:rPr lang="en-US" sz="1200" b="0" i="0" kern="1200" dirty="0">
                <a:solidFill>
                  <a:schemeClr val="tx1"/>
                </a:solidFill>
                <a:effectLst/>
                <a:latin typeface="+mn-lt"/>
                <a:ea typeface="+mn-ea"/>
                <a:cs typeface="+mn-cs"/>
              </a:rPr>
              <a:t>Deep peroneal(fibular) nerve, branch of common peroneal(fibular) nerve (L4, L5, S1).</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7</a:t>
            </a:fld>
            <a:endParaRPr lang="en-US"/>
          </a:p>
        </p:txBody>
      </p:sp>
    </p:spTree>
    <p:extLst>
      <p:ext uri="{BB962C8B-B14F-4D97-AF65-F5344CB8AC3E}">
        <p14:creationId xmlns:p14="http://schemas.microsoft.com/office/powerpoint/2010/main" val="248266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https://www.uptodate.com/contents/approach-to-the-care-of-long-term-testicular-cancer-survivors#H536926018</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38</a:t>
            </a:fld>
            <a:endParaRPr lang="en-US"/>
          </a:p>
        </p:txBody>
      </p:sp>
    </p:spTree>
    <p:extLst>
      <p:ext uri="{BB962C8B-B14F-4D97-AF65-F5344CB8AC3E}">
        <p14:creationId xmlns:p14="http://schemas.microsoft.com/office/powerpoint/2010/main" val="149128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https://www.uptodate.com/contents/approach-to-the-care-of-long-term-testicular-cancer-survivors#H536926018</a:t>
            </a:r>
            <a:endParaRPr lang="en-US" dirty="0"/>
          </a:p>
          <a:p>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40</a:t>
            </a:fld>
            <a:endParaRPr lang="en-US"/>
          </a:p>
        </p:txBody>
      </p:sp>
    </p:spTree>
    <p:extLst>
      <p:ext uri="{BB962C8B-B14F-4D97-AF65-F5344CB8AC3E}">
        <p14:creationId xmlns:p14="http://schemas.microsoft.com/office/powerpoint/2010/main" val="362691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42</a:t>
            </a:fld>
            <a:endParaRPr lang="en-US"/>
          </a:p>
        </p:txBody>
      </p:sp>
    </p:spTree>
    <p:extLst>
      <p:ext uri="{BB962C8B-B14F-4D97-AF65-F5344CB8AC3E}">
        <p14:creationId xmlns:p14="http://schemas.microsoft.com/office/powerpoint/2010/main" val="313731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DLCO:</a:t>
            </a:r>
            <a:r>
              <a:rPr lang="en-US" baseline="0" dirty="0"/>
              <a:t> diffusing capacity for carbon monoxide – looks at the extent to which oxygen passes from the alveoli to the blood stream</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18</a:t>
            </a:fld>
            <a:endParaRPr lang="en-US"/>
          </a:p>
        </p:txBody>
      </p:sp>
    </p:spTree>
    <p:extLst>
      <p:ext uri="{BB962C8B-B14F-4D97-AF65-F5344CB8AC3E}">
        <p14:creationId xmlns:p14="http://schemas.microsoft.com/office/powerpoint/2010/main" val="358250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Ortho discussed about surgery with patient, low likelihood that he will neural</a:t>
            </a:r>
            <a:r>
              <a:rPr lang="en-US" baseline="0" dirty="0"/>
              <a:t> symptoms will recover based on duration of symptoms</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20</a:t>
            </a:fld>
            <a:endParaRPr lang="en-US"/>
          </a:p>
        </p:txBody>
      </p:sp>
    </p:spTree>
    <p:extLst>
      <p:ext uri="{BB962C8B-B14F-4D97-AF65-F5344CB8AC3E}">
        <p14:creationId xmlns:p14="http://schemas.microsoft.com/office/powerpoint/2010/main" val="255756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21</a:t>
            </a:fld>
            <a:endParaRPr lang="en-US"/>
          </a:p>
        </p:txBody>
      </p:sp>
    </p:spTree>
    <p:extLst>
      <p:ext uri="{BB962C8B-B14F-4D97-AF65-F5344CB8AC3E}">
        <p14:creationId xmlns:p14="http://schemas.microsoft.com/office/powerpoint/2010/main" val="261266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recommended against screening for asymptomatic</a:t>
            </a:r>
            <a:r>
              <a:rPr lang="en-US" baseline="0" dirty="0"/>
              <a:t> males by the AAFP and Choosing Wisely campaign</a:t>
            </a:r>
          </a:p>
          <a:p>
            <a:r>
              <a:rPr lang="en-US" dirty="0">
                <a:hlinkClick r:id="rId3"/>
              </a:rPr>
              <a:t>http://www.choosingwisely.org/societies/american-academy-of-family-physicians/</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22</a:t>
            </a:fld>
            <a:endParaRPr lang="en-US"/>
          </a:p>
        </p:txBody>
      </p:sp>
    </p:spTree>
    <p:extLst>
      <p:ext uri="{BB962C8B-B14F-4D97-AF65-F5344CB8AC3E}">
        <p14:creationId xmlns:p14="http://schemas.microsoft.com/office/powerpoint/2010/main" val="223466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Germ cell tumors (GCTs) account for 95 percent of testicular cancers</a:t>
            </a:r>
          </a:p>
          <a:p>
            <a:r>
              <a:rPr lang="en-US" dirty="0">
                <a:hlinkClick r:id="rId3"/>
              </a:rPr>
              <a:t>https://www.uptodate.com/contents/clinical-manifestations-diagnosis-and-staging-of-testicular-germ-cell-tumors?search=staging%20nonseminima%20testicular&amp;source=search_result&amp;selectedTitle=1~150&amp;usage_type=default&amp;display_rank=1</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24</a:t>
            </a:fld>
            <a:endParaRPr lang="en-US"/>
          </a:p>
        </p:txBody>
      </p:sp>
    </p:spTree>
    <p:extLst>
      <p:ext uri="{BB962C8B-B14F-4D97-AF65-F5344CB8AC3E}">
        <p14:creationId xmlns:p14="http://schemas.microsoft.com/office/powerpoint/2010/main" val="24306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https://emedicine.medscape.com/article/454477-clinical</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27</a:t>
            </a:fld>
            <a:endParaRPr lang="en-US"/>
          </a:p>
        </p:txBody>
      </p:sp>
    </p:spTree>
    <p:extLst>
      <p:ext uri="{BB962C8B-B14F-4D97-AF65-F5344CB8AC3E}">
        <p14:creationId xmlns:p14="http://schemas.microsoft.com/office/powerpoint/2010/main" val="86434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28</a:t>
            </a:fld>
            <a:endParaRPr lang="en-US"/>
          </a:p>
        </p:txBody>
      </p:sp>
    </p:spTree>
    <p:extLst>
      <p:ext uri="{BB962C8B-B14F-4D97-AF65-F5344CB8AC3E}">
        <p14:creationId xmlns:p14="http://schemas.microsoft.com/office/powerpoint/2010/main" val="130970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r>
              <a:rPr lang="en-US" dirty="0">
                <a:hlinkClick r:id="rId3"/>
              </a:rPr>
              <a:t>https://www.uptodate.com/contents/image?topicKey=ONC%2F2980&amp;search=testicular%20cancer%20etiology&amp;imageKey=ONC%2F110731~ONC%2F110732&amp;rank=1~150&amp;source=see_link</a:t>
            </a:r>
            <a:endParaRPr lang="en-US" dirty="0"/>
          </a:p>
          <a:p>
            <a:r>
              <a:rPr lang="en-US" dirty="0"/>
              <a:t>As</a:t>
            </a:r>
            <a:r>
              <a:rPr lang="en-US" baseline="0" dirty="0"/>
              <a:t> family medicine, we are not going to be the one staging cancers but it’s good to know how it works. For testicular cancer staging and predicting prognosis, it uses the TNM system plus tumor marker levels that are drawn after orchiectomy.</a:t>
            </a:r>
            <a:endParaRPr lang="en-US" dirty="0"/>
          </a:p>
        </p:txBody>
      </p:sp>
      <p:sp>
        <p:nvSpPr>
          <p:cNvPr id="4" name="Slide Number Placeholder 3"/>
          <p:cNvSpPr>
            <a:spLocks noGrp="1"/>
          </p:cNvSpPr>
          <p:nvPr>
            <p:ph type="sldNum" sz="quarter" idx="10"/>
          </p:nvPr>
        </p:nvSpPr>
        <p:spPr/>
        <p:txBody>
          <a:bodyPr/>
          <a:lstStyle/>
          <a:p>
            <a:fld id="{922D4D32-0290-49F4-B89E-4B0A20022B3F}" type="slidenum">
              <a:rPr lang="en-US" smtClean="0"/>
              <a:t>31</a:t>
            </a:fld>
            <a:endParaRPr lang="en-US"/>
          </a:p>
        </p:txBody>
      </p:sp>
    </p:spTree>
    <p:extLst>
      <p:ext uri="{BB962C8B-B14F-4D97-AF65-F5344CB8AC3E}">
        <p14:creationId xmlns:p14="http://schemas.microsoft.com/office/powerpoint/2010/main" val="428893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uptodate.com/contents/approach-to-the-care-of-long-term-testicular-cancer-survivors#H536926018" TargetMode="External"/><Relationship Id="rId3" Type="http://schemas.openxmlformats.org/officeDocument/2006/relationships/hyperlink" Target="https://radiopaedia.org/articles/testicular-mixed-germ-cell-tumours?lang=us" TargetMode="External"/><Relationship Id="rId7" Type="http://schemas.openxmlformats.org/officeDocument/2006/relationships/hyperlink" Target="https://www.uptodate.com/contents/image?topicKey=ONC/2980&amp;search=testicular%20cancer%20etiology&amp;imageKey=ONC/110731~ONC/110732&amp;rank=1~150&amp;source=see_li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medicine.medscape.com/article/454477-clinical" TargetMode="External"/><Relationship Id="rId5" Type="http://schemas.openxmlformats.org/officeDocument/2006/relationships/hyperlink" Target="https://www.uptodate.com/contents/clinical-manifestations-diagnosis-and-staging-of-testicular-germ-cell-tumors?search=staging%20nonseminima%20testicular&amp;source=search_result&amp;selectedTitle=1~150&amp;usage_type=default&amp;display_rank=1" TargetMode="External"/><Relationship Id="rId4" Type="http://schemas.openxmlformats.org/officeDocument/2006/relationships/hyperlink" Target="http://www.choosingwisely.org/societies/american-academy-of-family-physicia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Bilateral Lower Extremity Weakness</a:t>
            </a:r>
          </a:p>
        </p:txBody>
      </p:sp>
      <p:sp>
        <p:nvSpPr>
          <p:cNvPr id="3" name="Subtitle 2"/>
          <p:cNvSpPr>
            <a:spLocks noGrp="1"/>
          </p:cNvSpPr>
          <p:nvPr>
            <p:ph type="subTitle" idx="1"/>
          </p:nvPr>
        </p:nvSpPr>
        <p:spPr/>
        <p:txBody>
          <a:bodyPr/>
          <a:lstStyle/>
          <a:p>
            <a:r>
              <a:rPr lang="en-US" dirty="0"/>
              <a:t>Michelle Choi DO, PGY 3</a:t>
            </a:r>
          </a:p>
          <a:p>
            <a:r>
              <a:rPr lang="en-US" dirty="0"/>
              <a:t>Adviser: Dr. Nader</a:t>
            </a:r>
          </a:p>
        </p:txBody>
      </p:sp>
    </p:spTree>
    <p:extLst>
      <p:ext uri="{BB962C8B-B14F-4D97-AF65-F5344CB8AC3E}">
        <p14:creationId xmlns:p14="http://schemas.microsoft.com/office/powerpoint/2010/main" val="397069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T-spine with contrast</a:t>
            </a:r>
          </a:p>
        </p:txBody>
      </p:sp>
      <p:sp>
        <p:nvSpPr>
          <p:cNvPr id="3" name="Content Placeholder 2"/>
          <p:cNvSpPr>
            <a:spLocks noGrp="1"/>
          </p:cNvSpPr>
          <p:nvPr>
            <p:ph idx="1"/>
          </p:nvPr>
        </p:nvSpPr>
        <p:spPr/>
        <p:txBody>
          <a:bodyPr/>
          <a:lstStyle/>
          <a:p>
            <a:r>
              <a:rPr lang="en-US" dirty="0"/>
              <a:t>Enhancing T2 bright and relatively isointense or decreased T1 signal lesions in </a:t>
            </a:r>
            <a:r>
              <a:rPr lang="en-US" dirty="0">
                <a:solidFill>
                  <a:srgbClr val="FFFF00"/>
                </a:solidFill>
              </a:rPr>
              <a:t>T2, T6, T8, T11 vertebral bodies</a:t>
            </a:r>
          </a:p>
          <a:p>
            <a:r>
              <a:rPr lang="en-US" dirty="0">
                <a:solidFill>
                  <a:srgbClr val="FFFF00"/>
                </a:solidFill>
              </a:rPr>
              <a:t>T2</a:t>
            </a:r>
            <a:r>
              <a:rPr lang="en-US" dirty="0"/>
              <a:t> vertebral body with contiguous </a:t>
            </a:r>
            <a:r>
              <a:rPr lang="en-US" dirty="0">
                <a:solidFill>
                  <a:srgbClr val="FFFF00"/>
                </a:solidFill>
              </a:rPr>
              <a:t>extradural mass </a:t>
            </a:r>
            <a:r>
              <a:rPr lang="en-US" dirty="0"/>
              <a:t>extending superiorly to the C7-T1 level on left, and inferiorly to the T2-3 level bilaterally</a:t>
            </a:r>
          </a:p>
          <a:p>
            <a:r>
              <a:rPr lang="en-US" dirty="0"/>
              <a:t>Abnormal enhancing </a:t>
            </a:r>
            <a:r>
              <a:rPr lang="en-US" dirty="0">
                <a:solidFill>
                  <a:srgbClr val="FFFF00"/>
                </a:solidFill>
              </a:rPr>
              <a:t>lesion of T6 </a:t>
            </a:r>
            <a:r>
              <a:rPr lang="en-US" dirty="0"/>
              <a:t>vertebral body on right</a:t>
            </a:r>
          </a:p>
          <a:p>
            <a:r>
              <a:rPr lang="en-US" dirty="0"/>
              <a:t>Associated </a:t>
            </a:r>
            <a:r>
              <a:rPr lang="en-US" dirty="0">
                <a:solidFill>
                  <a:srgbClr val="FFFF00"/>
                </a:solidFill>
              </a:rPr>
              <a:t>severe central spinal stenosis </a:t>
            </a:r>
            <a:r>
              <a:rPr lang="en-US" dirty="0"/>
              <a:t>and narrowing/ compression of the caliber of the thoracic cord at the </a:t>
            </a:r>
            <a:r>
              <a:rPr lang="en-US" dirty="0">
                <a:solidFill>
                  <a:srgbClr val="FFFF00"/>
                </a:solidFill>
              </a:rPr>
              <a:t>T2</a:t>
            </a:r>
            <a:r>
              <a:rPr lang="en-US" dirty="0"/>
              <a:t> level</a:t>
            </a:r>
          </a:p>
        </p:txBody>
      </p:sp>
    </p:spTree>
    <p:extLst>
      <p:ext uri="{BB962C8B-B14F-4D97-AF65-F5344CB8AC3E}">
        <p14:creationId xmlns:p14="http://schemas.microsoft.com/office/powerpoint/2010/main" val="389351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L-spine with contrast</a:t>
            </a:r>
          </a:p>
        </p:txBody>
      </p:sp>
      <p:sp>
        <p:nvSpPr>
          <p:cNvPr id="3" name="Content Placeholder 2"/>
          <p:cNvSpPr>
            <a:spLocks noGrp="1"/>
          </p:cNvSpPr>
          <p:nvPr>
            <p:ph idx="1"/>
          </p:nvPr>
        </p:nvSpPr>
        <p:spPr>
          <a:xfrm>
            <a:off x="1103312" y="2052918"/>
            <a:ext cx="10127065" cy="4195481"/>
          </a:xfrm>
        </p:spPr>
        <p:txBody>
          <a:bodyPr>
            <a:normAutofit lnSpcReduction="10000"/>
          </a:bodyPr>
          <a:lstStyle/>
          <a:p>
            <a:r>
              <a:rPr lang="en-US" dirty="0"/>
              <a:t>Conus medullaris shows normal signal, terminating at T12</a:t>
            </a:r>
          </a:p>
          <a:p>
            <a:r>
              <a:rPr lang="en-US" dirty="0"/>
              <a:t>Abnormal signal and enhancement of </a:t>
            </a:r>
            <a:r>
              <a:rPr lang="en-US" dirty="0">
                <a:solidFill>
                  <a:srgbClr val="FFFF00"/>
                </a:solidFill>
              </a:rPr>
              <a:t>T11, L1, L2, L3, L4 vertebral bodies</a:t>
            </a:r>
          </a:p>
          <a:p>
            <a:r>
              <a:rPr lang="en-US" dirty="0"/>
              <a:t>Abnormal signal and enhancement of </a:t>
            </a:r>
            <a:r>
              <a:rPr lang="en-US" dirty="0">
                <a:solidFill>
                  <a:srgbClr val="FFFF00"/>
                </a:solidFill>
              </a:rPr>
              <a:t>L3 transverse body extending to adjacent </a:t>
            </a:r>
            <a:r>
              <a:rPr lang="en-US" dirty="0" err="1">
                <a:solidFill>
                  <a:srgbClr val="FFFF00"/>
                </a:solidFill>
              </a:rPr>
              <a:t>paraspinal</a:t>
            </a:r>
            <a:r>
              <a:rPr lang="en-US" dirty="0">
                <a:solidFill>
                  <a:srgbClr val="FFFF00"/>
                </a:solidFill>
              </a:rPr>
              <a:t> musculature</a:t>
            </a:r>
            <a:r>
              <a:rPr lang="en-US" dirty="0"/>
              <a:t> suspicious for metastatic disease</a:t>
            </a:r>
          </a:p>
          <a:p>
            <a:r>
              <a:rPr lang="en-US" dirty="0"/>
              <a:t>L4 vertebral body with irregular appearance superior end plate – </a:t>
            </a:r>
            <a:r>
              <a:rPr lang="en-US" dirty="0" err="1"/>
              <a:t>Schmorl’s</a:t>
            </a:r>
            <a:r>
              <a:rPr lang="en-US" dirty="0"/>
              <a:t> node vs ?compression deformity</a:t>
            </a:r>
          </a:p>
          <a:p>
            <a:r>
              <a:rPr lang="en-US" dirty="0"/>
              <a:t>Enhancing </a:t>
            </a:r>
            <a:r>
              <a:rPr lang="en-US" dirty="0">
                <a:solidFill>
                  <a:srgbClr val="FFFF00"/>
                </a:solidFill>
              </a:rPr>
              <a:t>mass in extradural, epidural space at the L4</a:t>
            </a:r>
            <a:r>
              <a:rPr lang="en-US" dirty="0"/>
              <a:t> level contiguous with the vertebral body mass</a:t>
            </a:r>
          </a:p>
          <a:p>
            <a:r>
              <a:rPr lang="en-US" dirty="0"/>
              <a:t>2.5x1.1cm mass extending posteriorly from L4 vertebral body causing </a:t>
            </a:r>
            <a:r>
              <a:rPr lang="en-US" dirty="0">
                <a:solidFill>
                  <a:srgbClr val="FFFF00"/>
                </a:solidFill>
              </a:rPr>
              <a:t>moderate spinal canal stenosis</a:t>
            </a:r>
          </a:p>
          <a:p>
            <a:r>
              <a:rPr lang="en-US" dirty="0" err="1"/>
              <a:t>Periaortic</a:t>
            </a:r>
            <a:r>
              <a:rPr lang="en-US" dirty="0"/>
              <a:t>/ retroperitoneal lymphadenopathy</a:t>
            </a:r>
          </a:p>
          <a:p>
            <a:endParaRPr lang="en-US" dirty="0"/>
          </a:p>
        </p:txBody>
      </p:sp>
    </p:spTree>
    <p:extLst>
      <p:ext uri="{BB962C8B-B14F-4D97-AF65-F5344CB8AC3E}">
        <p14:creationId xmlns:p14="http://schemas.microsoft.com/office/powerpoint/2010/main" val="190835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in Young Adults</a:t>
            </a:r>
          </a:p>
        </p:txBody>
      </p:sp>
      <p:sp>
        <p:nvSpPr>
          <p:cNvPr id="3" name="Content Placeholder 2"/>
          <p:cNvSpPr>
            <a:spLocks noGrp="1"/>
          </p:cNvSpPr>
          <p:nvPr>
            <p:ph idx="1"/>
          </p:nvPr>
        </p:nvSpPr>
        <p:spPr/>
        <p:txBody>
          <a:bodyPr/>
          <a:lstStyle/>
          <a:p>
            <a:r>
              <a:rPr lang="en-US" dirty="0"/>
              <a:t>Breast cancer</a:t>
            </a:r>
          </a:p>
          <a:p>
            <a:r>
              <a:rPr lang="en-US" dirty="0"/>
              <a:t>Lymphomas (non-Hodgkin and Hodgkin)</a:t>
            </a:r>
          </a:p>
          <a:p>
            <a:r>
              <a:rPr lang="en-US" dirty="0"/>
              <a:t>Melanoma</a:t>
            </a:r>
          </a:p>
          <a:p>
            <a:r>
              <a:rPr lang="en-US" dirty="0"/>
              <a:t>Sarcomas (cancers of connective tissues like muscles and bones)</a:t>
            </a:r>
          </a:p>
          <a:p>
            <a:r>
              <a:rPr lang="en-US" dirty="0"/>
              <a:t>Cancers of the female genital tract (cervix and ovary)</a:t>
            </a:r>
          </a:p>
          <a:p>
            <a:r>
              <a:rPr lang="en-US" dirty="0"/>
              <a:t>Thyroid cancer</a:t>
            </a:r>
          </a:p>
          <a:p>
            <a:r>
              <a:rPr lang="en-US" dirty="0"/>
              <a:t>Testicular cancer</a:t>
            </a:r>
          </a:p>
          <a:p>
            <a:r>
              <a:rPr lang="en-US" dirty="0"/>
              <a:t>Colorectal cancer</a:t>
            </a:r>
          </a:p>
          <a:p>
            <a:r>
              <a:rPr lang="en-US" dirty="0"/>
              <a:t>Brain and spinal cord tumors</a:t>
            </a:r>
          </a:p>
          <a:p>
            <a:endParaRPr lang="en-US" dirty="0"/>
          </a:p>
        </p:txBody>
      </p:sp>
      <p:cxnSp>
        <p:nvCxnSpPr>
          <p:cNvPr id="5" name="Straight Connector 4"/>
          <p:cNvCxnSpPr/>
          <p:nvPr/>
        </p:nvCxnSpPr>
        <p:spPr>
          <a:xfrm>
            <a:off x="1442433" y="2258933"/>
            <a:ext cx="2253804" cy="2062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442433" y="3995435"/>
            <a:ext cx="6928835" cy="989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442433" y="4446195"/>
            <a:ext cx="2253804" cy="2062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468191" y="5300911"/>
            <a:ext cx="2588654" cy="2062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442433" y="3148829"/>
            <a:ext cx="2253804" cy="20628"/>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609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Chest with contrast (4/10/2019)</a:t>
            </a:r>
          </a:p>
        </p:txBody>
      </p:sp>
      <p:sp>
        <p:nvSpPr>
          <p:cNvPr id="3" name="Content Placeholder 2"/>
          <p:cNvSpPr>
            <a:spLocks noGrp="1"/>
          </p:cNvSpPr>
          <p:nvPr>
            <p:ph idx="1"/>
          </p:nvPr>
        </p:nvSpPr>
        <p:spPr/>
        <p:txBody>
          <a:bodyPr/>
          <a:lstStyle/>
          <a:p>
            <a:r>
              <a:rPr lang="en-US" dirty="0"/>
              <a:t>9.4 mm </a:t>
            </a:r>
            <a:r>
              <a:rPr lang="en-US" dirty="0">
                <a:solidFill>
                  <a:srgbClr val="FFFF00"/>
                </a:solidFill>
              </a:rPr>
              <a:t>lung nodule </a:t>
            </a:r>
            <a:r>
              <a:rPr lang="en-US" dirty="0"/>
              <a:t>at right lung base adjacent to the diaphragm</a:t>
            </a:r>
          </a:p>
          <a:p>
            <a:r>
              <a:rPr lang="en-US" dirty="0"/>
              <a:t>Multifocal lytic change of the thoracic skeleton</a:t>
            </a:r>
          </a:p>
          <a:p>
            <a:r>
              <a:rPr lang="en-US" dirty="0">
                <a:solidFill>
                  <a:srgbClr val="FFFF00"/>
                </a:solidFill>
              </a:rPr>
              <a:t>Retroperitoneal adenopathy</a:t>
            </a:r>
          </a:p>
          <a:p>
            <a:r>
              <a:rPr lang="en-US" dirty="0"/>
              <a:t>Multifocal hepatic masses</a:t>
            </a:r>
          </a:p>
        </p:txBody>
      </p:sp>
    </p:spTree>
    <p:extLst>
      <p:ext uri="{BB962C8B-B14F-4D97-AF65-F5344CB8AC3E}">
        <p14:creationId xmlns:p14="http://schemas.microsoft.com/office/powerpoint/2010/main" val="259631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a:t>
            </a:r>
            <a:r>
              <a:rPr lang="en-US" dirty="0" err="1"/>
              <a:t>Abd</a:t>
            </a:r>
            <a:r>
              <a:rPr lang="en-US" dirty="0"/>
              <a:t>/Pelvis with contrast (4/10/2019)</a:t>
            </a:r>
          </a:p>
        </p:txBody>
      </p:sp>
      <p:sp>
        <p:nvSpPr>
          <p:cNvPr id="3" name="Content Placeholder 2"/>
          <p:cNvSpPr>
            <a:spLocks noGrp="1"/>
          </p:cNvSpPr>
          <p:nvPr>
            <p:ph idx="1"/>
          </p:nvPr>
        </p:nvSpPr>
        <p:spPr/>
        <p:txBody>
          <a:bodyPr>
            <a:normAutofit/>
          </a:bodyPr>
          <a:lstStyle/>
          <a:p>
            <a:r>
              <a:rPr lang="en-US" dirty="0"/>
              <a:t>Abnormal </a:t>
            </a:r>
            <a:r>
              <a:rPr lang="en-US" dirty="0">
                <a:solidFill>
                  <a:srgbClr val="FFFF00"/>
                </a:solidFill>
              </a:rPr>
              <a:t>multifocal heterogeneous hepatic lesions </a:t>
            </a:r>
            <a:r>
              <a:rPr lang="en-US" dirty="0"/>
              <a:t>with the largest lesion measuring approximately 5 x 5.6 cm in the inferior right hepatic lobe worrisome for metastases.</a:t>
            </a:r>
          </a:p>
          <a:p>
            <a:r>
              <a:rPr lang="en-US" dirty="0"/>
              <a:t>Abnormal necrotic upper abdomen mesenteric and retroperitoneal adenopathy, very suspicious for metastases.</a:t>
            </a:r>
          </a:p>
          <a:p>
            <a:r>
              <a:rPr lang="en-US" dirty="0"/>
              <a:t>Diffuse osseous metastases with pathologic fracture deformity of  the superior anterior endplate L5.</a:t>
            </a:r>
          </a:p>
          <a:p>
            <a:r>
              <a:rPr lang="en-US" dirty="0">
                <a:solidFill>
                  <a:srgbClr val="FFFF00"/>
                </a:solidFill>
              </a:rPr>
              <a:t>? Hyperemia of the left testis</a:t>
            </a:r>
            <a:r>
              <a:rPr lang="en-US" dirty="0"/>
              <a:t>, incompletely evaluated. Follow-up testing ultrasound recommended to exclude possibility of testicular neoplasm.</a:t>
            </a:r>
          </a:p>
          <a:p>
            <a:endParaRPr lang="en-US" dirty="0"/>
          </a:p>
        </p:txBody>
      </p:sp>
    </p:spTree>
    <p:extLst>
      <p:ext uri="{BB962C8B-B14F-4D97-AF65-F5344CB8AC3E}">
        <p14:creationId xmlns:p14="http://schemas.microsoft.com/office/powerpoint/2010/main" val="262582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Admitted to IM (4/10-4/22/19) </a:t>
            </a:r>
          </a:p>
        </p:txBody>
      </p:sp>
      <p:sp>
        <p:nvSpPr>
          <p:cNvPr id="3" name="Content Placeholder 2"/>
          <p:cNvSpPr>
            <a:spLocks noGrp="1"/>
          </p:cNvSpPr>
          <p:nvPr>
            <p:ph idx="1"/>
          </p:nvPr>
        </p:nvSpPr>
        <p:spPr/>
        <p:txBody>
          <a:bodyPr>
            <a:normAutofit/>
          </a:bodyPr>
          <a:lstStyle/>
          <a:p>
            <a:r>
              <a:rPr lang="en-US" dirty="0"/>
              <a:t>States he has noticed left testicular mass for several months</a:t>
            </a:r>
          </a:p>
          <a:p>
            <a:r>
              <a:rPr lang="en-US" dirty="0"/>
              <a:t>Scrotal US (4/10/19):</a:t>
            </a:r>
          </a:p>
          <a:p>
            <a:pPr lvl="1"/>
            <a:r>
              <a:rPr lang="en-US" dirty="0"/>
              <a:t>Normal right testicle</a:t>
            </a:r>
          </a:p>
          <a:p>
            <a:pPr lvl="1"/>
            <a:r>
              <a:rPr lang="en-US" dirty="0"/>
              <a:t>Left testicle: entire testis is replaced by a </a:t>
            </a:r>
            <a:r>
              <a:rPr lang="en-US" dirty="0">
                <a:solidFill>
                  <a:srgbClr val="FFFF00"/>
                </a:solidFill>
              </a:rPr>
              <a:t>heterogeneous soft tissue structure with cystic changes</a:t>
            </a:r>
            <a:r>
              <a:rPr lang="en-US" dirty="0"/>
              <a:t> and decreased flow or areas with no flow. Echogenic foci may represent small amount of air or could be calcifications.</a:t>
            </a:r>
          </a:p>
          <a:p>
            <a:pPr lvl="1"/>
            <a:r>
              <a:rPr lang="en-US" dirty="0"/>
              <a:t>This mass measures 12.1 x 8.6 x 7.8 cm.</a:t>
            </a:r>
          </a:p>
          <a:p>
            <a:endParaRPr lang="en-US" dirty="0"/>
          </a:p>
          <a:p>
            <a:r>
              <a:rPr lang="en-US" dirty="0"/>
              <a:t>Tumors markers obtained: AFP 7429.4, </a:t>
            </a:r>
            <a:r>
              <a:rPr lang="el-GR" dirty="0"/>
              <a:t>β</a:t>
            </a:r>
            <a:r>
              <a:rPr lang="en-US" dirty="0"/>
              <a:t> HCG 359 and LDH 1419</a:t>
            </a:r>
          </a:p>
          <a:p>
            <a:endParaRPr lang="en-US" dirty="0"/>
          </a:p>
          <a:p>
            <a:endParaRPr lang="en-US" dirty="0"/>
          </a:p>
        </p:txBody>
      </p:sp>
    </p:spTree>
    <p:extLst>
      <p:ext uri="{BB962C8B-B14F-4D97-AF65-F5344CB8AC3E}">
        <p14:creationId xmlns:p14="http://schemas.microsoft.com/office/powerpoint/2010/main" val="386756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hindsight…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9568" y="1695587"/>
            <a:ext cx="3146821" cy="4195762"/>
          </a:xfrm>
        </p:spPr>
      </p:pic>
    </p:spTree>
    <p:extLst>
      <p:ext uri="{BB962C8B-B14F-4D97-AF65-F5344CB8AC3E}">
        <p14:creationId xmlns:p14="http://schemas.microsoft.com/office/powerpoint/2010/main" val="378221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 (4/10-4/22/2019)</a:t>
            </a:r>
          </a:p>
        </p:txBody>
      </p:sp>
      <p:sp>
        <p:nvSpPr>
          <p:cNvPr id="3" name="Content Placeholder 2"/>
          <p:cNvSpPr>
            <a:spLocks noGrp="1"/>
          </p:cNvSpPr>
          <p:nvPr>
            <p:ph idx="1"/>
          </p:nvPr>
        </p:nvSpPr>
        <p:spPr>
          <a:xfrm>
            <a:off x="1103312" y="2052918"/>
            <a:ext cx="9878197" cy="4195481"/>
          </a:xfrm>
        </p:spPr>
        <p:txBody>
          <a:bodyPr/>
          <a:lstStyle/>
          <a:p>
            <a:r>
              <a:rPr lang="en-US" dirty="0"/>
              <a:t>Urology and Ortho consulted, </a:t>
            </a:r>
            <a:r>
              <a:rPr lang="en-US" dirty="0" err="1"/>
              <a:t>Decadron</a:t>
            </a:r>
            <a:r>
              <a:rPr lang="en-US" dirty="0"/>
              <a:t> started (4/10-4/14) awaiting spine </a:t>
            </a:r>
            <a:r>
              <a:rPr lang="en-US" dirty="0" err="1"/>
              <a:t>sx</a:t>
            </a:r>
            <a:endParaRPr lang="en-US" dirty="0"/>
          </a:p>
          <a:p>
            <a:r>
              <a:rPr lang="en-US" dirty="0"/>
              <a:t>MRI C-spine and brain negative for </a:t>
            </a:r>
            <a:r>
              <a:rPr lang="en-US" dirty="0" err="1"/>
              <a:t>mets</a:t>
            </a:r>
            <a:endParaRPr lang="en-US" dirty="0"/>
          </a:p>
          <a:p>
            <a:r>
              <a:rPr lang="en-US" dirty="0"/>
              <a:t>4/12/19: Left radical orchiectomy</a:t>
            </a:r>
          </a:p>
          <a:p>
            <a:r>
              <a:rPr lang="en-US" dirty="0"/>
              <a:t>4/13/19: </a:t>
            </a:r>
          </a:p>
          <a:p>
            <a:pPr lvl="1"/>
            <a:r>
              <a:rPr lang="en-US" dirty="0"/>
              <a:t>Bilateral laminectomy T1-T2, T2-T3 for excision of </a:t>
            </a:r>
            <a:r>
              <a:rPr lang="en-US" dirty="0" err="1"/>
              <a:t>intraspinal</a:t>
            </a:r>
            <a:r>
              <a:rPr lang="en-US" dirty="0"/>
              <a:t> tumor.</a:t>
            </a:r>
          </a:p>
          <a:p>
            <a:pPr lvl="1"/>
            <a:r>
              <a:rPr lang="en-US" dirty="0"/>
              <a:t>Posterior segmental instrumentation C7 to T4.</a:t>
            </a:r>
          </a:p>
          <a:p>
            <a:pPr lvl="1"/>
            <a:r>
              <a:rPr lang="en-US" dirty="0"/>
              <a:t>Posterolateral fusion C7-T1, T1-T2, T2-T3, and T3-T4. </a:t>
            </a:r>
          </a:p>
          <a:p>
            <a:pPr lvl="1"/>
            <a:r>
              <a:rPr lang="en-US" dirty="0"/>
              <a:t>Harvesting of iliac crest bone graft.</a:t>
            </a:r>
          </a:p>
          <a:p>
            <a:endParaRPr lang="en-US" dirty="0"/>
          </a:p>
        </p:txBody>
      </p:sp>
    </p:spTree>
    <p:extLst>
      <p:ext uri="{BB962C8B-B14F-4D97-AF65-F5344CB8AC3E}">
        <p14:creationId xmlns:p14="http://schemas.microsoft.com/office/powerpoint/2010/main" val="138139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 (4/11-4/22/19)</a:t>
            </a:r>
            <a:br>
              <a:rPr lang="en-US" dirty="0"/>
            </a:br>
            <a:r>
              <a:rPr lang="en-US" dirty="0"/>
              <a:t>Path reports:</a:t>
            </a:r>
          </a:p>
        </p:txBody>
      </p:sp>
      <p:sp>
        <p:nvSpPr>
          <p:cNvPr id="3" name="Content Placeholder 2"/>
          <p:cNvSpPr>
            <a:spLocks noGrp="1"/>
          </p:cNvSpPr>
          <p:nvPr>
            <p:ph idx="1"/>
          </p:nvPr>
        </p:nvSpPr>
        <p:spPr>
          <a:xfrm>
            <a:off x="1103312" y="2052918"/>
            <a:ext cx="10043659" cy="4195481"/>
          </a:xfrm>
        </p:spPr>
        <p:txBody>
          <a:bodyPr>
            <a:normAutofit lnSpcReduction="10000"/>
          </a:bodyPr>
          <a:lstStyle/>
          <a:p>
            <a:r>
              <a:rPr lang="en-US" dirty="0"/>
              <a:t>Left testis:</a:t>
            </a:r>
          </a:p>
          <a:p>
            <a:pPr lvl="1"/>
            <a:r>
              <a:rPr lang="en-US" dirty="0"/>
              <a:t>Mixed germ cell tumor, consisting of </a:t>
            </a:r>
            <a:r>
              <a:rPr lang="en-US" dirty="0">
                <a:solidFill>
                  <a:srgbClr val="FFFF00"/>
                </a:solidFill>
              </a:rPr>
              <a:t>80% yolk sac tumor, 10% </a:t>
            </a:r>
            <a:r>
              <a:rPr lang="en-US" dirty="0" err="1">
                <a:solidFill>
                  <a:srgbClr val="FFFF00"/>
                </a:solidFill>
              </a:rPr>
              <a:t>Teratoma</a:t>
            </a:r>
            <a:r>
              <a:rPr lang="en-US" dirty="0"/>
              <a:t>, </a:t>
            </a:r>
            <a:r>
              <a:rPr lang="en-US" dirty="0" err="1"/>
              <a:t>postpubertal</a:t>
            </a:r>
            <a:r>
              <a:rPr lang="en-US" dirty="0"/>
              <a:t> type, </a:t>
            </a:r>
            <a:r>
              <a:rPr lang="en-US" dirty="0">
                <a:solidFill>
                  <a:srgbClr val="FFFF00"/>
                </a:solidFill>
              </a:rPr>
              <a:t>5% Embryonal carcinoma, and 5% seminoma</a:t>
            </a:r>
          </a:p>
          <a:p>
            <a:pPr lvl="1"/>
            <a:r>
              <a:rPr lang="en-US" dirty="0"/>
              <a:t>Tumor size</a:t>
            </a:r>
            <a:r>
              <a:rPr lang="en-US" dirty="0">
                <a:solidFill>
                  <a:srgbClr val="FFFF00"/>
                </a:solidFill>
              </a:rPr>
              <a:t> 11cm </a:t>
            </a:r>
            <a:r>
              <a:rPr lang="en-US" dirty="0"/>
              <a:t>in greatest dimension, limited to testis, with focal necrosis, no </a:t>
            </a:r>
            <a:r>
              <a:rPr lang="en-US" dirty="0" err="1"/>
              <a:t>lymphovascular</a:t>
            </a:r>
            <a:r>
              <a:rPr lang="en-US" dirty="0"/>
              <a:t> invasion</a:t>
            </a:r>
          </a:p>
          <a:p>
            <a:r>
              <a:rPr lang="en-US" dirty="0"/>
              <a:t>T2 vertebral body tumor</a:t>
            </a:r>
          </a:p>
          <a:p>
            <a:pPr lvl="1"/>
            <a:r>
              <a:rPr lang="en-US" dirty="0"/>
              <a:t>Metastatic tumor morphologically is similar to the tumor</a:t>
            </a:r>
            <a:br>
              <a:rPr lang="en-US" dirty="0"/>
            </a:br>
            <a:r>
              <a:rPr lang="en-US" dirty="0"/>
              <a:t>found from patient's left testicle (a mixed germ cell tumor) </a:t>
            </a:r>
          </a:p>
          <a:p>
            <a:pPr marL="457200" lvl="1" indent="0">
              <a:buNone/>
            </a:pPr>
            <a:endParaRPr lang="en-US" dirty="0"/>
          </a:p>
          <a:p>
            <a:r>
              <a:rPr lang="en-US" dirty="0"/>
              <a:t>4/19/22: Oncology consulted, f/u outpatient for chemo with baseline PFT, DLCO</a:t>
            </a:r>
          </a:p>
          <a:p>
            <a:r>
              <a:rPr lang="en-US" dirty="0"/>
              <a:t>4/22/19:Discharged to SNF with Port-a-</a:t>
            </a:r>
            <a:r>
              <a:rPr lang="en-US" dirty="0" err="1"/>
              <a:t>cath</a:t>
            </a:r>
            <a:r>
              <a:rPr lang="en-US" dirty="0"/>
              <a:t> </a:t>
            </a:r>
          </a:p>
        </p:txBody>
      </p:sp>
    </p:spTree>
    <p:extLst>
      <p:ext uri="{BB962C8B-B14F-4D97-AF65-F5344CB8AC3E}">
        <p14:creationId xmlns:p14="http://schemas.microsoft.com/office/powerpoint/2010/main" val="84957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follow ups</a:t>
            </a:r>
          </a:p>
        </p:txBody>
      </p:sp>
      <p:sp>
        <p:nvSpPr>
          <p:cNvPr id="3" name="Content Placeholder 2"/>
          <p:cNvSpPr>
            <a:spLocks noGrp="1"/>
          </p:cNvSpPr>
          <p:nvPr>
            <p:ph idx="1"/>
          </p:nvPr>
        </p:nvSpPr>
        <p:spPr/>
        <p:txBody>
          <a:bodyPr/>
          <a:lstStyle/>
          <a:p>
            <a:r>
              <a:rPr lang="en-US" dirty="0"/>
              <a:t>f/u with Urology, Ortho, and PCP</a:t>
            </a:r>
          </a:p>
          <a:p>
            <a:r>
              <a:rPr lang="en-US" dirty="0"/>
              <a:t>4/23/19 Ortho clinic note: BUE strength : 5/5, RLE strength 5/5, LLE 4/5, BUE/ BLE sensory normal</a:t>
            </a:r>
          </a:p>
          <a:p>
            <a:r>
              <a:rPr lang="en-US" dirty="0"/>
              <a:t>5/2/2019 Oncology: </a:t>
            </a:r>
          </a:p>
          <a:p>
            <a:pPr lvl="1"/>
            <a:r>
              <a:rPr lang="en-US" dirty="0"/>
              <a:t>Stage </a:t>
            </a:r>
            <a:r>
              <a:rPr lang="en-US" dirty="0" err="1"/>
              <a:t>IIIc</a:t>
            </a:r>
            <a:r>
              <a:rPr lang="en-US" dirty="0"/>
              <a:t> testicular cancer (pT1b cN3 pM1b S3)</a:t>
            </a:r>
          </a:p>
          <a:p>
            <a:pPr lvl="1"/>
            <a:r>
              <a:rPr lang="en-US" dirty="0"/>
              <a:t>Start chemo (Bleomycin, cisplatin, </a:t>
            </a:r>
            <a:r>
              <a:rPr lang="en-US" dirty="0" err="1"/>
              <a:t>etopoxide</a:t>
            </a:r>
            <a:r>
              <a:rPr lang="en-US" dirty="0"/>
              <a:t>)</a:t>
            </a:r>
          </a:p>
          <a:p>
            <a:pPr lvl="1"/>
            <a:r>
              <a:rPr lang="en-US" dirty="0"/>
              <a:t>Tumor markers continue to rise: AFP 20025.5, </a:t>
            </a:r>
            <a:r>
              <a:rPr lang="el-GR" dirty="0"/>
              <a:t>β</a:t>
            </a:r>
            <a:r>
              <a:rPr lang="en-US" dirty="0"/>
              <a:t> HCG 400 and LDH 1911</a:t>
            </a:r>
          </a:p>
          <a:p>
            <a:pPr lvl="1"/>
            <a:endParaRPr lang="en-US" dirty="0"/>
          </a:p>
        </p:txBody>
      </p:sp>
    </p:spTree>
    <p:extLst>
      <p:ext uri="{BB962C8B-B14F-4D97-AF65-F5344CB8AC3E}">
        <p14:creationId xmlns:p14="http://schemas.microsoft.com/office/powerpoint/2010/main" val="208301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174" y="770028"/>
            <a:ext cx="3891769" cy="3256061"/>
          </a:xfrm>
        </p:spPr>
        <p:txBody>
          <a:bodyPr/>
          <a:lstStyle/>
          <a:p>
            <a:r>
              <a:rPr lang="en-US" dirty="0"/>
              <a:t>Patient:</a:t>
            </a:r>
          </a:p>
          <a:p>
            <a:r>
              <a:rPr lang="en-US" dirty="0"/>
              <a:t>“I hurt my back at work in February. My work put me on modified work duty and physical therapy. I went back to full work last week and my back is hurting more and my legs feel weak and tingly.”</a:t>
            </a:r>
          </a:p>
        </p:txBody>
      </p:sp>
      <p:sp>
        <p:nvSpPr>
          <p:cNvPr id="4" name="Content Placeholder 2"/>
          <p:cNvSpPr txBox="1">
            <a:spLocks/>
          </p:cNvSpPr>
          <p:nvPr/>
        </p:nvSpPr>
        <p:spPr>
          <a:xfrm>
            <a:off x="5860597" y="1531428"/>
            <a:ext cx="4039620" cy="26396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a:t>Mom:</a:t>
            </a:r>
          </a:p>
          <a:p>
            <a:r>
              <a:rPr lang="en-US" dirty="0"/>
              <a:t>“And he doesn’t want to eat and has lost so much weight. He is tired all the time.”</a:t>
            </a:r>
          </a:p>
        </p:txBody>
      </p:sp>
      <p:sp>
        <p:nvSpPr>
          <p:cNvPr id="5" name="Content Placeholder 2"/>
          <p:cNvSpPr txBox="1">
            <a:spLocks/>
          </p:cNvSpPr>
          <p:nvPr/>
        </p:nvSpPr>
        <p:spPr>
          <a:xfrm>
            <a:off x="4147997" y="4316042"/>
            <a:ext cx="3891769" cy="17625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a:t>Me:</a:t>
            </a:r>
          </a:p>
          <a:p>
            <a:r>
              <a:rPr lang="en-US" dirty="0"/>
              <a:t>Disability paperwork?</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94" t="29968"/>
          <a:stretch/>
        </p:blipFill>
        <p:spPr>
          <a:xfrm>
            <a:off x="8351521" y="3128214"/>
            <a:ext cx="2607672" cy="2085702"/>
          </a:xfrm>
          <a:prstGeom prst="rect">
            <a:avLst/>
          </a:prstGeom>
        </p:spPr>
      </p:pic>
    </p:spTree>
    <p:extLst>
      <p:ext uri="{BB962C8B-B14F-4D97-AF65-F5344CB8AC3E}">
        <p14:creationId xmlns:p14="http://schemas.microsoft.com/office/powerpoint/2010/main" val="1326499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 #2 (5/21-5/26/19)</a:t>
            </a:r>
          </a:p>
        </p:txBody>
      </p:sp>
      <p:sp>
        <p:nvSpPr>
          <p:cNvPr id="3" name="Content Placeholder 2"/>
          <p:cNvSpPr>
            <a:spLocks noGrp="1"/>
          </p:cNvSpPr>
          <p:nvPr>
            <p:ph idx="1"/>
          </p:nvPr>
        </p:nvSpPr>
        <p:spPr>
          <a:xfrm>
            <a:off x="798512" y="2009375"/>
            <a:ext cx="10374585" cy="4195481"/>
          </a:xfrm>
        </p:spPr>
        <p:txBody>
          <a:bodyPr>
            <a:normAutofit lnSpcReduction="10000"/>
          </a:bodyPr>
          <a:lstStyle/>
          <a:p>
            <a:r>
              <a:rPr lang="en-US" dirty="0"/>
              <a:t>Admitted from Hem/</a:t>
            </a:r>
            <a:r>
              <a:rPr lang="en-US" dirty="0" err="1"/>
              <a:t>Onc</a:t>
            </a:r>
            <a:r>
              <a:rPr lang="en-US" dirty="0"/>
              <a:t> clinic due to worsening BLE weakness, urinary/ bowel incontinence, concerning for cord compression</a:t>
            </a:r>
          </a:p>
          <a:p>
            <a:r>
              <a:rPr lang="en-US" dirty="0"/>
              <a:t>Also started on </a:t>
            </a:r>
            <a:r>
              <a:rPr lang="en-US" dirty="0" err="1"/>
              <a:t>Lovenox</a:t>
            </a:r>
            <a:r>
              <a:rPr lang="en-US" dirty="0"/>
              <a:t> for IVC thrombus while outpatient</a:t>
            </a:r>
          </a:p>
          <a:p>
            <a:r>
              <a:rPr lang="en-US" dirty="0"/>
              <a:t>Ortho consulted: BLE strength 0/5, sensation 0/2, T6-T12 sensation 0/2 bilaterally</a:t>
            </a:r>
          </a:p>
          <a:p>
            <a:r>
              <a:rPr lang="en-US" dirty="0"/>
              <a:t>MRI C and T spine: no cord myelopathy</a:t>
            </a:r>
          </a:p>
          <a:p>
            <a:r>
              <a:rPr lang="en-US" dirty="0"/>
              <a:t>MRI L spine: </a:t>
            </a:r>
          </a:p>
          <a:p>
            <a:pPr lvl="1"/>
            <a:r>
              <a:rPr lang="en-US" dirty="0"/>
              <a:t>diffuse skeletal metastases. Epidural </a:t>
            </a:r>
            <a:r>
              <a:rPr lang="en-US" dirty="0" err="1"/>
              <a:t>mets</a:t>
            </a:r>
            <a:r>
              <a:rPr lang="en-US" dirty="0"/>
              <a:t> causing </a:t>
            </a:r>
            <a:r>
              <a:rPr lang="en-US" dirty="0">
                <a:solidFill>
                  <a:srgbClr val="FFFF00"/>
                </a:solidFill>
              </a:rPr>
              <a:t>L5 severe central spinal canal stenosis</a:t>
            </a:r>
            <a:r>
              <a:rPr lang="en-US" dirty="0"/>
              <a:t> and mild central spinal canal stenosis at L2 and L3 levels.</a:t>
            </a:r>
          </a:p>
          <a:p>
            <a:pPr lvl="1"/>
            <a:r>
              <a:rPr lang="en-US" dirty="0"/>
              <a:t>Large </a:t>
            </a:r>
            <a:r>
              <a:rPr lang="en-US" dirty="0" err="1"/>
              <a:t>bilobed</a:t>
            </a:r>
            <a:r>
              <a:rPr lang="en-US" dirty="0"/>
              <a:t> 8 x 5 cm transverse LEFT iliopsoas/retroperitoneal heterogeneous enhancing mass extending to the left quadratus </a:t>
            </a:r>
            <a:r>
              <a:rPr lang="en-US" dirty="0" err="1"/>
              <a:t>lumborum</a:t>
            </a:r>
            <a:r>
              <a:rPr lang="en-US" dirty="0"/>
              <a:t> muscle at the L4 level. </a:t>
            </a:r>
          </a:p>
          <a:p>
            <a:r>
              <a:rPr lang="en-US" dirty="0"/>
              <a:t>Completed 5 days of chemo and dc to SNF with </a:t>
            </a:r>
            <a:r>
              <a:rPr lang="en-US" dirty="0" err="1"/>
              <a:t>decadron</a:t>
            </a:r>
            <a:r>
              <a:rPr lang="en-US" dirty="0"/>
              <a:t> and </a:t>
            </a:r>
            <a:r>
              <a:rPr lang="en-US" dirty="0" err="1"/>
              <a:t>Lovenox</a:t>
            </a:r>
            <a:endParaRPr lang="en-US" dirty="0"/>
          </a:p>
        </p:txBody>
      </p:sp>
    </p:spTree>
    <p:extLst>
      <p:ext uri="{BB962C8B-B14F-4D97-AF65-F5344CB8AC3E}">
        <p14:creationId xmlns:p14="http://schemas.microsoft.com/office/powerpoint/2010/main" val="188546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 #3 (5/31-6/27/19)</a:t>
            </a:r>
          </a:p>
        </p:txBody>
      </p:sp>
      <p:sp>
        <p:nvSpPr>
          <p:cNvPr id="3" name="Content Placeholder 2"/>
          <p:cNvSpPr>
            <a:spLocks noGrp="1"/>
          </p:cNvSpPr>
          <p:nvPr>
            <p:ph idx="1"/>
          </p:nvPr>
        </p:nvSpPr>
        <p:spPr/>
        <p:txBody>
          <a:bodyPr/>
          <a:lstStyle/>
          <a:p>
            <a:r>
              <a:rPr lang="en-US" dirty="0"/>
              <a:t>Admitted for neutropenic fever, sepsis 2/2 UTI. Hospital course c/b C. diff colitis and hypotension</a:t>
            </a:r>
          </a:p>
          <a:p>
            <a:endParaRPr lang="en-US" dirty="0"/>
          </a:p>
          <a:p>
            <a:r>
              <a:rPr lang="en-US" dirty="0"/>
              <a:t>Since discharge, had 4 cycles of chemo, tumor markers normalized. Oncology plan to refer to Loma Linda for higher level of care regarding liver </a:t>
            </a:r>
            <a:r>
              <a:rPr lang="en-US" dirty="0" err="1"/>
              <a:t>mets</a:t>
            </a:r>
            <a:r>
              <a:rPr lang="en-US" dirty="0"/>
              <a:t>, which have decreased in size.</a:t>
            </a:r>
          </a:p>
          <a:p>
            <a:endParaRPr lang="en-US" dirty="0"/>
          </a:p>
        </p:txBody>
      </p:sp>
    </p:spTree>
    <p:extLst>
      <p:ext uri="{BB962C8B-B14F-4D97-AF65-F5344CB8AC3E}">
        <p14:creationId xmlns:p14="http://schemas.microsoft.com/office/powerpoint/2010/main" val="82729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52447" cy="1400530"/>
          </a:xfrm>
        </p:spPr>
        <p:txBody>
          <a:bodyPr/>
          <a:lstStyle/>
          <a:p>
            <a:r>
              <a:rPr lang="en-US" dirty="0"/>
              <a:t>USPSTF Guideline on Testicular Cancer Screening</a:t>
            </a:r>
          </a:p>
        </p:txBody>
      </p:sp>
      <p:pic>
        <p:nvPicPr>
          <p:cNvPr id="4" name="Content Placeholder 3"/>
          <p:cNvPicPr>
            <a:picLocks noGrp="1" noChangeAspect="1"/>
          </p:cNvPicPr>
          <p:nvPr>
            <p:ph idx="1"/>
          </p:nvPr>
        </p:nvPicPr>
        <p:blipFill>
          <a:blip r:embed="rId3"/>
          <a:stretch>
            <a:fillRect/>
          </a:stretch>
        </p:blipFill>
        <p:spPr>
          <a:xfrm>
            <a:off x="2078061" y="2321893"/>
            <a:ext cx="7761399" cy="4049426"/>
          </a:xfrm>
          <a:prstGeom prst="rect">
            <a:avLst/>
          </a:prstGeom>
        </p:spPr>
      </p:pic>
      <p:pic>
        <p:nvPicPr>
          <p:cNvPr id="5" name="Picture 4"/>
          <p:cNvPicPr>
            <a:picLocks noChangeAspect="1"/>
          </p:cNvPicPr>
          <p:nvPr/>
        </p:nvPicPr>
        <p:blipFill>
          <a:blip r:embed="rId4"/>
          <a:stretch>
            <a:fillRect/>
          </a:stretch>
        </p:blipFill>
        <p:spPr>
          <a:xfrm>
            <a:off x="3384636" y="1241825"/>
            <a:ext cx="7613922" cy="953574"/>
          </a:xfrm>
          <a:prstGeom prst="rect">
            <a:avLst/>
          </a:prstGeom>
        </p:spPr>
      </p:pic>
    </p:spTree>
    <p:extLst>
      <p:ext uri="{BB962C8B-B14F-4D97-AF65-F5344CB8AC3E}">
        <p14:creationId xmlns:p14="http://schemas.microsoft.com/office/powerpoint/2010/main" val="23335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75063560"/>
              </p:ext>
            </p:extLst>
          </p:nvPr>
        </p:nvGraphicFramePr>
        <p:xfrm>
          <a:off x="543079" y="702222"/>
          <a:ext cx="98501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5-Point Star 6"/>
          <p:cNvSpPr/>
          <p:nvPr/>
        </p:nvSpPr>
        <p:spPr>
          <a:xfrm>
            <a:off x="2975210" y="1665027"/>
            <a:ext cx="518616" cy="45037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730856" y="787175"/>
            <a:ext cx="928048" cy="369332"/>
          </a:xfrm>
          <a:prstGeom prst="rect">
            <a:avLst/>
          </a:prstGeom>
          <a:noFill/>
        </p:spPr>
        <p:txBody>
          <a:bodyPr wrap="square" rtlCol="0">
            <a:spAutoFit/>
          </a:bodyPr>
          <a:lstStyle/>
          <a:p>
            <a:r>
              <a:rPr lang="en-US" b="1" dirty="0"/>
              <a:t>80%</a:t>
            </a:r>
          </a:p>
        </p:txBody>
      </p:sp>
      <p:sp>
        <p:nvSpPr>
          <p:cNvPr id="5" name="TextBox 4"/>
          <p:cNvSpPr txBox="1"/>
          <p:nvPr/>
        </p:nvSpPr>
        <p:spPr>
          <a:xfrm>
            <a:off x="7215596" y="1362247"/>
            <a:ext cx="590923" cy="369332"/>
          </a:xfrm>
          <a:prstGeom prst="rect">
            <a:avLst/>
          </a:prstGeom>
          <a:noFill/>
        </p:spPr>
        <p:txBody>
          <a:bodyPr wrap="square" rtlCol="0">
            <a:spAutoFit/>
          </a:bodyPr>
          <a:lstStyle/>
          <a:p>
            <a:r>
              <a:rPr lang="en-US" b="1" dirty="0"/>
              <a:t>5 %</a:t>
            </a:r>
          </a:p>
        </p:txBody>
      </p:sp>
      <p:sp>
        <p:nvSpPr>
          <p:cNvPr id="8" name="TextBox 7"/>
          <p:cNvSpPr txBox="1"/>
          <p:nvPr/>
        </p:nvSpPr>
        <p:spPr>
          <a:xfrm>
            <a:off x="9915582" y="2926745"/>
            <a:ext cx="620494" cy="369332"/>
          </a:xfrm>
          <a:prstGeom prst="rect">
            <a:avLst/>
          </a:prstGeom>
          <a:noFill/>
        </p:spPr>
        <p:txBody>
          <a:bodyPr wrap="square" rtlCol="0">
            <a:spAutoFit/>
          </a:bodyPr>
          <a:lstStyle/>
          <a:p>
            <a:r>
              <a:rPr lang="en-US" b="1" dirty="0"/>
              <a:t>5%</a:t>
            </a:r>
          </a:p>
        </p:txBody>
      </p:sp>
      <p:sp>
        <p:nvSpPr>
          <p:cNvPr id="9" name="TextBox 8"/>
          <p:cNvSpPr txBox="1"/>
          <p:nvPr/>
        </p:nvSpPr>
        <p:spPr>
          <a:xfrm>
            <a:off x="9761805" y="1930736"/>
            <a:ext cx="928048" cy="369332"/>
          </a:xfrm>
          <a:prstGeom prst="rect">
            <a:avLst/>
          </a:prstGeom>
          <a:noFill/>
        </p:spPr>
        <p:txBody>
          <a:bodyPr wrap="square" rtlCol="0">
            <a:spAutoFit/>
          </a:bodyPr>
          <a:lstStyle/>
          <a:p>
            <a:r>
              <a:rPr lang="en-US" b="1" dirty="0"/>
              <a:t>10%</a:t>
            </a:r>
          </a:p>
        </p:txBody>
      </p:sp>
    </p:spTree>
    <p:extLst>
      <p:ext uri="{BB962C8B-B14F-4D97-AF65-F5344CB8AC3E}">
        <p14:creationId xmlns:p14="http://schemas.microsoft.com/office/powerpoint/2010/main" val="100435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
                                        <p:tgtEl>
                                          <p:spTgt spid="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
                                        <p:tgtEl>
                                          <p:spTgt spid="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
                                        <p:tgtEl>
                                          <p:spTgt spid="9"/>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 cell tumor (GCT)</a:t>
            </a:r>
          </a:p>
        </p:txBody>
      </p:sp>
      <p:sp>
        <p:nvSpPr>
          <p:cNvPr id="3" name="Content Placeholder 2"/>
          <p:cNvSpPr>
            <a:spLocks noGrp="1"/>
          </p:cNvSpPr>
          <p:nvPr>
            <p:ph idx="1"/>
          </p:nvPr>
        </p:nvSpPr>
        <p:spPr>
          <a:xfrm>
            <a:off x="1103312" y="2052918"/>
            <a:ext cx="10060557" cy="4195481"/>
          </a:xfrm>
        </p:spPr>
        <p:txBody>
          <a:bodyPr>
            <a:normAutofit/>
          </a:bodyPr>
          <a:lstStyle/>
          <a:p>
            <a:r>
              <a:rPr lang="en-US" dirty="0"/>
              <a:t>Account for 95% of all testicular cancer</a:t>
            </a:r>
          </a:p>
          <a:p>
            <a:r>
              <a:rPr lang="en-US" u="sng" dirty="0"/>
              <a:t>Seminoma</a:t>
            </a:r>
            <a:r>
              <a:rPr lang="en-US" dirty="0"/>
              <a:t> (45%)</a:t>
            </a:r>
          </a:p>
          <a:p>
            <a:pPr lvl="1"/>
            <a:r>
              <a:rPr lang="en-US" dirty="0"/>
              <a:t>Most treatable: 98-99% cure rate in early stage</a:t>
            </a:r>
          </a:p>
          <a:p>
            <a:pPr lvl="1"/>
            <a:r>
              <a:rPr lang="en-US" dirty="0"/>
              <a:t>Can see elevated </a:t>
            </a:r>
            <a:r>
              <a:rPr lang="el-GR" dirty="0"/>
              <a:t>β</a:t>
            </a:r>
            <a:r>
              <a:rPr lang="en-US" dirty="0"/>
              <a:t> HCG and LDH, does not secrete AFP</a:t>
            </a:r>
          </a:p>
          <a:p>
            <a:r>
              <a:rPr lang="en-US" u="sng" dirty="0"/>
              <a:t>Non seminoma</a:t>
            </a:r>
          </a:p>
          <a:p>
            <a:r>
              <a:rPr lang="en-US" dirty="0"/>
              <a:t>Mixed germ cell tumor is the most common type, make up 40% of all germ cell tumor</a:t>
            </a:r>
          </a:p>
          <a:p>
            <a:r>
              <a:rPr lang="en-US" dirty="0"/>
              <a:t>Most common ones are </a:t>
            </a:r>
            <a:r>
              <a:rPr lang="en-US" dirty="0" err="1"/>
              <a:t>teratoma</a:t>
            </a:r>
            <a:r>
              <a:rPr lang="en-US" dirty="0"/>
              <a:t> and embryonal cell carcinoma</a:t>
            </a:r>
          </a:p>
          <a:p>
            <a:r>
              <a:rPr lang="en-US" dirty="0" err="1"/>
              <a:t>Teratoma</a:t>
            </a:r>
            <a:r>
              <a:rPr lang="en-US" dirty="0"/>
              <a:t> is more aggressive</a:t>
            </a:r>
          </a:p>
          <a:p>
            <a:r>
              <a:rPr lang="en-US" dirty="0"/>
              <a:t>70% produce AFP, </a:t>
            </a:r>
            <a:r>
              <a:rPr lang="el-GR" dirty="0"/>
              <a:t>β</a:t>
            </a:r>
            <a:r>
              <a:rPr lang="en-US" dirty="0"/>
              <a:t> HCG, and LDH</a:t>
            </a:r>
          </a:p>
        </p:txBody>
      </p:sp>
    </p:spTree>
    <p:extLst>
      <p:ext uri="{BB962C8B-B14F-4D97-AF65-F5344CB8AC3E}">
        <p14:creationId xmlns:p14="http://schemas.microsoft.com/office/powerpoint/2010/main" val="410316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Nonseminoma</a:t>
            </a:r>
            <a:r>
              <a:rPr lang="en-US" dirty="0"/>
              <a:t> Epidemiology</a:t>
            </a:r>
          </a:p>
        </p:txBody>
      </p:sp>
      <p:sp>
        <p:nvSpPr>
          <p:cNvPr id="3" name="Content Placeholder 2"/>
          <p:cNvSpPr>
            <a:spLocks noGrp="1"/>
          </p:cNvSpPr>
          <p:nvPr>
            <p:ph idx="1"/>
          </p:nvPr>
        </p:nvSpPr>
        <p:spPr>
          <a:xfrm>
            <a:off x="1103312" y="2052918"/>
            <a:ext cx="10005966" cy="4195481"/>
          </a:xfrm>
        </p:spPr>
        <p:txBody>
          <a:bodyPr/>
          <a:lstStyle/>
          <a:p>
            <a:r>
              <a:rPr lang="en-US" dirty="0"/>
              <a:t> peak incidence is in men aged 20-34 years.</a:t>
            </a:r>
          </a:p>
          <a:p>
            <a:r>
              <a:rPr lang="en-US" dirty="0"/>
              <a:t>most frequently seen in non-Hispanic white men. The lowest incidence is in African-American men</a:t>
            </a:r>
          </a:p>
          <a:p>
            <a:r>
              <a:rPr lang="en-US" dirty="0"/>
              <a:t>Relatively uncommon, estimated 9500 cases in 2019 in the US, however, it is on the rise</a:t>
            </a:r>
          </a:p>
          <a:p>
            <a:r>
              <a:rPr lang="en-US" dirty="0"/>
              <a:t>Between 1973-1995, rate doubled</a:t>
            </a:r>
          </a:p>
          <a:p>
            <a:r>
              <a:rPr lang="en-US" dirty="0"/>
              <a:t>Based on 2012-2016 data, the incidence is approximately 5.9 cases per 100,000 men</a:t>
            </a:r>
          </a:p>
          <a:p>
            <a:r>
              <a:rPr lang="en-US" dirty="0"/>
              <a:t>Internationally, highest incidence in Norway and Denmark, highest rate of rise in Southern Europe and Latin America</a:t>
            </a:r>
          </a:p>
        </p:txBody>
      </p:sp>
    </p:spTree>
    <p:extLst>
      <p:ext uri="{BB962C8B-B14F-4D97-AF65-F5344CB8AC3E}">
        <p14:creationId xmlns:p14="http://schemas.microsoft.com/office/powerpoint/2010/main" val="353224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sp>
        <p:nvSpPr>
          <p:cNvPr id="3" name="Content Placeholder 2"/>
          <p:cNvSpPr>
            <a:spLocks noGrp="1"/>
          </p:cNvSpPr>
          <p:nvPr>
            <p:ph idx="1"/>
          </p:nvPr>
        </p:nvSpPr>
        <p:spPr/>
        <p:txBody>
          <a:bodyPr/>
          <a:lstStyle/>
          <a:p>
            <a:r>
              <a:rPr lang="en-US" dirty="0"/>
              <a:t>Exact etiology unknown</a:t>
            </a:r>
          </a:p>
          <a:p>
            <a:r>
              <a:rPr lang="en-US" dirty="0"/>
              <a:t>Thought to be related to intrauterine assault and originate in fetal life</a:t>
            </a:r>
          </a:p>
          <a:p>
            <a:r>
              <a:rPr lang="en-US" dirty="0"/>
              <a:t>10% of patients has h/o </a:t>
            </a:r>
            <a:r>
              <a:rPr lang="en-US" dirty="0" err="1"/>
              <a:t>Cryptochidism</a:t>
            </a:r>
            <a:r>
              <a:rPr lang="en-US" dirty="0"/>
              <a:t> </a:t>
            </a:r>
          </a:p>
          <a:p>
            <a:r>
              <a:rPr lang="en-US" dirty="0"/>
              <a:t>undescended testicle has at least 4x the risk for carcinoma compared to a normal testicle. </a:t>
            </a:r>
          </a:p>
          <a:p>
            <a:r>
              <a:rPr lang="en-US" dirty="0"/>
              <a:t>This risk is increased regardless of the age at repair.</a:t>
            </a:r>
          </a:p>
        </p:txBody>
      </p:sp>
    </p:spTree>
    <p:extLst>
      <p:ext uri="{BB962C8B-B14F-4D97-AF65-F5344CB8AC3E}">
        <p14:creationId xmlns:p14="http://schemas.microsoft.com/office/powerpoint/2010/main" val="389333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Classically: Painless or sometimes painful scrotal mass in an otherwise healthy male in 30-40s</a:t>
            </a:r>
          </a:p>
          <a:p>
            <a:r>
              <a:rPr lang="en-US" dirty="0" err="1"/>
              <a:t>DDx</a:t>
            </a:r>
            <a:r>
              <a:rPr lang="en-US" dirty="0"/>
              <a:t>: testicular torsion, epididymitis, or </a:t>
            </a:r>
            <a:r>
              <a:rPr lang="en-US" dirty="0" err="1"/>
              <a:t>epididymo-orchitis</a:t>
            </a:r>
            <a:r>
              <a:rPr lang="en-US" dirty="0"/>
              <a:t>. </a:t>
            </a:r>
          </a:p>
          <a:p>
            <a:r>
              <a:rPr lang="en-US" dirty="0"/>
              <a:t>Less common: hydrocele, varicocele, hernia, hematoma, </a:t>
            </a:r>
            <a:r>
              <a:rPr lang="en-US" dirty="0" err="1"/>
              <a:t>spermatocele</a:t>
            </a:r>
            <a:r>
              <a:rPr lang="en-US" dirty="0"/>
              <a:t>, or syphilitic </a:t>
            </a:r>
            <a:r>
              <a:rPr lang="en-US" dirty="0" err="1"/>
              <a:t>gumma</a:t>
            </a:r>
            <a:endParaRPr lang="en-US" dirty="0"/>
          </a:p>
          <a:p>
            <a:r>
              <a:rPr lang="en-US" dirty="0"/>
              <a:t>Ask:</a:t>
            </a:r>
          </a:p>
          <a:p>
            <a:pPr lvl="1"/>
            <a:r>
              <a:rPr lang="en-US" dirty="0"/>
              <a:t>Personal h/o undescended testes? </a:t>
            </a:r>
          </a:p>
          <a:p>
            <a:pPr lvl="1"/>
            <a:r>
              <a:rPr lang="en-US" dirty="0"/>
              <a:t>When was </a:t>
            </a:r>
            <a:r>
              <a:rPr lang="en-US" dirty="0" err="1"/>
              <a:t>orchidopexy</a:t>
            </a:r>
            <a:r>
              <a:rPr lang="en-US" dirty="0"/>
              <a:t> done?</a:t>
            </a:r>
          </a:p>
          <a:p>
            <a:pPr lvl="1"/>
            <a:r>
              <a:rPr lang="en-US" dirty="0"/>
              <a:t>First degree relative with testicular cancer</a:t>
            </a:r>
          </a:p>
        </p:txBody>
      </p:sp>
    </p:spTree>
    <p:extLst>
      <p:ext uri="{BB962C8B-B14F-4D97-AF65-F5344CB8AC3E}">
        <p14:creationId xmlns:p14="http://schemas.microsoft.com/office/powerpoint/2010/main" val="2749632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up</a:t>
            </a:r>
          </a:p>
        </p:txBody>
      </p:sp>
      <p:sp>
        <p:nvSpPr>
          <p:cNvPr id="3" name="Content Placeholder 2"/>
          <p:cNvSpPr>
            <a:spLocks noGrp="1"/>
          </p:cNvSpPr>
          <p:nvPr>
            <p:ph idx="1"/>
          </p:nvPr>
        </p:nvSpPr>
        <p:spPr>
          <a:xfrm>
            <a:off x="1103312" y="2052918"/>
            <a:ext cx="10033261" cy="4195481"/>
          </a:xfrm>
        </p:spPr>
        <p:txBody>
          <a:bodyPr/>
          <a:lstStyle/>
          <a:p>
            <a:r>
              <a:rPr lang="en-US" dirty="0"/>
              <a:t>Scrotal US:</a:t>
            </a:r>
          </a:p>
          <a:p>
            <a:pPr lvl="1"/>
            <a:r>
              <a:rPr lang="en-US" dirty="0"/>
              <a:t>Cystic/ fluid filled lesion: unlikely malignancy</a:t>
            </a:r>
          </a:p>
          <a:p>
            <a:pPr lvl="1"/>
            <a:r>
              <a:rPr lang="en-US" dirty="0"/>
              <a:t>Seminoma: well-defined hypoechoic lesions without cystic areas</a:t>
            </a:r>
          </a:p>
          <a:p>
            <a:pPr lvl="1"/>
            <a:r>
              <a:rPr lang="en-US" dirty="0" err="1"/>
              <a:t>nonseminomatous</a:t>
            </a:r>
            <a:r>
              <a:rPr lang="en-US" dirty="0"/>
              <a:t> germ cell tumors: typically inhomogeneous with calcifications, cystic areas, and indistinct margins</a:t>
            </a:r>
          </a:p>
          <a:p>
            <a:pPr lvl="1"/>
            <a:endParaRPr lang="en-US" dirty="0"/>
          </a:p>
          <a:p>
            <a:pPr lvl="1"/>
            <a:r>
              <a:rPr lang="en-US" b="1" dirty="0" err="1">
                <a:solidFill>
                  <a:srgbClr val="FFFF00"/>
                </a:solidFill>
              </a:rPr>
              <a:t>Microlithiasis</a:t>
            </a:r>
            <a:r>
              <a:rPr lang="en-US" b="1" dirty="0">
                <a:solidFill>
                  <a:srgbClr val="FFFF00"/>
                </a:solidFill>
              </a:rPr>
              <a:t>: </a:t>
            </a:r>
            <a:r>
              <a:rPr lang="en-US" dirty="0"/>
              <a:t>defined as 5+ echogenic 1 to 3 mm foci in a single cross-sectional ultrasound image</a:t>
            </a:r>
          </a:p>
          <a:p>
            <a:pPr lvl="2"/>
            <a:r>
              <a:rPr lang="en-US" dirty="0"/>
              <a:t>Retrospectively, strong association with testicular cancer</a:t>
            </a:r>
          </a:p>
          <a:p>
            <a:pPr lvl="2"/>
            <a:r>
              <a:rPr lang="en-US" dirty="0"/>
              <a:t>In otherwise low risk patients, </a:t>
            </a:r>
            <a:r>
              <a:rPr lang="en-US" u="sng" dirty="0">
                <a:solidFill>
                  <a:srgbClr val="FFFF00"/>
                </a:solidFill>
              </a:rPr>
              <a:t>no f/u US needed, but should be taught self testicular exam</a:t>
            </a:r>
          </a:p>
        </p:txBody>
      </p:sp>
    </p:spTree>
    <p:extLst>
      <p:ext uri="{BB962C8B-B14F-4D97-AF65-F5344CB8AC3E}">
        <p14:creationId xmlns:p14="http://schemas.microsoft.com/office/powerpoint/2010/main" val="2444319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717" y="1068568"/>
            <a:ext cx="6728649" cy="5211339"/>
          </a:xfrm>
        </p:spPr>
      </p:pic>
    </p:spTree>
    <p:extLst>
      <p:ext uri="{BB962C8B-B14F-4D97-AF65-F5344CB8AC3E}">
        <p14:creationId xmlns:p14="http://schemas.microsoft.com/office/powerpoint/2010/main" val="133921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a:t>
            </a:r>
          </a:p>
        </p:txBody>
      </p:sp>
      <p:sp>
        <p:nvSpPr>
          <p:cNvPr id="3" name="Content Placeholder 2"/>
          <p:cNvSpPr>
            <a:spLocks noGrp="1"/>
          </p:cNvSpPr>
          <p:nvPr>
            <p:ph idx="1"/>
          </p:nvPr>
        </p:nvSpPr>
        <p:spPr>
          <a:xfrm>
            <a:off x="1103312" y="2052918"/>
            <a:ext cx="9947865" cy="4195481"/>
          </a:xfrm>
        </p:spPr>
        <p:txBody>
          <a:bodyPr>
            <a:normAutofit fontScale="92500" lnSpcReduction="10000"/>
          </a:bodyPr>
          <a:lstStyle/>
          <a:p>
            <a:r>
              <a:rPr lang="en-US" dirty="0"/>
              <a:t>30yo M BLE numbness/ weakness x4 days</a:t>
            </a:r>
          </a:p>
          <a:p>
            <a:r>
              <a:rPr lang="en-US" dirty="0"/>
              <a:t>numbness starts at level of abdomen</a:t>
            </a:r>
          </a:p>
          <a:p>
            <a:r>
              <a:rPr lang="en-US" dirty="0"/>
              <a:t>sharp pain in upper back and lower back x1 month</a:t>
            </a:r>
          </a:p>
          <a:p>
            <a:r>
              <a:rPr lang="en-US" dirty="0"/>
              <a:t>Job: picking up barrels of recycled paper for compaction. </a:t>
            </a:r>
          </a:p>
          <a:p>
            <a:r>
              <a:rPr lang="en-US" dirty="0"/>
              <a:t>Work accident 4 months ago </a:t>
            </a:r>
            <a:r>
              <a:rPr lang="en-US" dirty="0">
                <a:sym typeface="Wingdings" panose="05000000000000000000" pitchFamily="2" charset="2"/>
              </a:rPr>
              <a:t> sudden onset pressure like LBP</a:t>
            </a:r>
          </a:p>
          <a:p>
            <a:r>
              <a:rPr lang="en-US" dirty="0"/>
              <a:t>Had abnormal lumbar XR at urgent care at that time </a:t>
            </a:r>
          </a:p>
          <a:p>
            <a:r>
              <a:rPr lang="en-US" dirty="0"/>
              <a:t>Normal XR through workman’s comp subsequently. </a:t>
            </a:r>
          </a:p>
          <a:p>
            <a:r>
              <a:rPr lang="en-US" dirty="0"/>
              <a:t>Placed on modified work restriction and PT and back pain improved. </a:t>
            </a:r>
          </a:p>
          <a:p>
            <a:r>
              <a:rPr lang="en-US" dirty="0"/>
              <a:t>Started to increase work activity level this week and now has increased pain and new onset numbness/ weakness.</a:t>
            </a:r>
          </a:p>
          <a:p>
            <a:r>
              <a:rPr lang="en-US" dirty="0"/>
              <a:t>Denies saddle anesthesia, urinary/ bowel incontinence, h/o IVDU.</a:t>
            </a:r>
          </a:p>
        </p:txBody>
      </p:sp>
    </p:spTree>
    <p:extLst>
      <p:ext uri="{BB962C8B-B14F-4D97-AF65-F5344CB8AC3E}">
        <p14:creationId xmlns:p14="http://schemas.microsoft.com/office/powerpoint/2010/main" val="3797564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up</a:t>
            </a:r>
          </a:p>
        </p:txBody>
      </p:sp>
      <p:sp>
        <p:nvSpPr>
          <p:cNvPr id="3" name="Content Placeholder 2"/>
          <p:cNvSpPr>
            <a:spLocks noGrp="1"/>
          </p:cNvSpPr>
          <p:nvPr>
            <p:ph idx="1"/>
          </p:nvPr>
        </p:nvSpPr>
        <p:spPr>
          <a:xfrm>
            <a:off x="1103312" y="2052918"/>
            <a:ext cx="9842192" cy="4347882"/>
          </a:xfrm>
        </p:spPr>
        <p:txBody>
          <a:bodyPr>
            <a:normAutofit/>
          </a:bodyPr>
          <a:lstStyle/>
          <a:p>
            <a:r>
              <a:rPr lang="en-US" dirty="0">
                <a:solidFill>
                  <a:srgbClr val="FFFF00"/>
                </a:solidFill>
              </a:rPr>
              <a:t>CT</a:t>
            </a:r>
            <a:r>
              <a:rPr lang="en-US" dirty="0"/>
              <a:t> chest and </a:t>
            </a:r>
            <a:r>
              <a:rPr lang="en-US" dirty="0" err="1"/>
              <a:t>abd</a:t>
            </a:r>
            <a:r>
              <a:rPr lang="en-US" dirty="0"/>
              <a:t>/pelvis to look for metastasis</a:t>
            </a:r>
          </a:p>
          <a:p>
            <a:r>
              <a:rPr lang="en-US" dirty="0"/>
              <a:t>Regional metastases first appears in retroperitoneal lymph nodes, specifically the </a:t>
            </a:r>
            <a:r>
              <a:rPr lang="en-US" dirty="0" err="1"/>
              <a:t>paraaortic</a:t>
            </a:r>
            <a:r>
              <a:rPr lang="en-US" dirty="0"/>
              <a:t> lymph nodes</a:t>
            </a:r>
          </a:p>
          <a:p>
            <a:r>
              <a:rPr lang="en-US" dirty="0"/>
              <a:t>MRI and PET scan has little utility</a:t>
            </a:r>
          </a:p>
          <a:p>
            <a:endParaRPr lang="en-US" dirty="0"/>
          </a:p>
          <a:p>
            <a:r>
              <a:rPr lang="en-US" dirty="0"/>
              <a:t>Tumor markers:</a:t>
            </a:r>
          </a:p>
          <a:p>
            <a:pPr lvl="1"/>
            <a:r>
              <a:rPr lang="en-US" dirty="0"/>
              <a:t>AFP, </a:t>
            </a:r>
            <a:r>
              <a:rPr lang="el-GR" dirty="0"/>
              <a:t>β</a:t>
            </a:r>
            <a:r>
              <a:rPr lang="en-US" dirty="0"/>
              <a:t> HCG and LDH</a:t>
            </a:r>
          </a:p>
          <a:p>
            <a:pPr lvl="1"/>
            <a:r>
              <a:rPr lang="el-GR" dirty="0"/>
              <a:t>β</a:t>
            </a:r>
            <a:r>
              <a:rPr lang="en-US" dirty="0"/>
              <a:t> HCG and LDH : elevated in 80 to 85% of men with NSGCTs, even when non-metastatic</a:t>
            </a:r>
          </a:p>
          <a:p>
            <a:pPr lvl="1"/>
            <a:r>
              <a:rPr lang="el-GR" dirty="0"/>
              <a:t>β</a:t>
            </a:r>
            <a:r>
              <a:rPr lang="en-US" dirty="0"/>
              <a:t> HCG is elevated in &lt; 20% of testicular seminomas, and AFP is not elevated in pure seminomas</a:t>
            </a:r>
          </a:p>
        </p:txBody>
      </p:sp>
    </p:spTree>
    <p:extLst>
      <p:ext uri="{BB962C8B-B14F-4D97-AF65-F5344CB8AC3E}">
        <p14:creationId xmlns:p14="http://schemas.microsoft.com/office/powerpoint/2010/main" val="14963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Staging</a:t>
            </a:r>
          </a:p>
        </p:txBody>
      </p:sp>
      <p:sp>
        <p:nvSpPr>
          <p:cNvPr id="3" name="Content Placeholder 2"/>
          <p:cNvSpPr>
            <a:spLocks noGrp="1"/>
          </p:cNvSpPr>
          <p:nvPr>
            <p:ph idx="1"/>
          </p:nvPr>
        </p:nvSpPr>
        <p:spPr/>
        <p:txBody>
          <a:bodyPr/>
          <a:lstStyle/>
          <a:p>
            <a:r>
              <a:rPr lang="en-US" dirty="0">
                <a:solidFill>
                  <a:srgbClr val="FFFF00"/>
                </a:solidFill>
              </a:rPr>
              <a:t>TNM system</a:t>
            </a:r>
            <a:r>
              <a:rPr lang="en-US" dirty="0"/>
              <a:t>: primary tumor (T), lymph nodes (N), and distant metastases (M) </a:t>
            </a:r>
            <a:r>
              <a:rPr lang="en-US" dirty="0">
                <a:solidFill>
                  <a:srgbClr val="FFFF00"/>
                </a:solidFill>
              </a:rPr>
              <a:t>+ serum tumor marker values </a:t>
            </a:r>
            <a:r>
              <a:rPr lang="en-US" dirty="0"/>
              <a:t>(S) </a:t>
            </a:r>
            <a:r>
              <a:rPr lang="el-GR" dirty="0"/>
              <a:t>β</a:t>
            </a:r>
            <a:r>
              <a:rPr lang="en-US" dirty="0"/>
              <a:t> HCG, AFP, and LDH to define prognostic stage groups from I to III </a:t>
            </a:r>
          </a:p>
          <a:p>
            <a:r>
              <a:rPr lang="en-US" dirty="0"/>
              <a:t>because of the availability of serum tumor marker and the predictable metastatic pattern, biopsy of </a:t>
            </a:r>
            <a:r>
              <a:rPr lang="en-US" dirty="0" err="1"/>
              <a:t>mets</a:t>
            </a:r>
            <a:r>
              <a:rPr lang="en-US" dirty="0"/>
              <a:t> are not always necessary except in unusual places (</a:t>
            </a:r>
            <a:r>
              <a:rPr lang="en-US" dirty="0" err="1"/>
              <a:t>ie</a:t>
            </a:r>
            <a:r>
              <a:rPr lang="en-US" dirty="0"/>
              <a:t> bone)</a:t>
            </a:r>
          </a:p>
        </p:txBody>
      </p:sp>
    </p:spTree>
    <p:extLst>
      <p:ext uri="{BB962C8B-B14F-4D97-AF65-F5344CB8AC3E}">
        <p14:creationId xmlns:p14="http://schemas.microsoft.com/office/powerpoint/2010/main" val="894181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4947" y="796507"/>
            <a:ext cx="11336792" cy="4776978"/>
          </a:xfrm>
          <a:prstGeom prst="rect">
            <a:avLst/>
          </a:prstGeom>
        </p:spPr>
      </p:pic>
      <p:sp>
        <p:nvSpPr>
          <p:cNvPr id="5" name="Rectangle 4"/>
          <p:cNvSpPr/>
          <p:nvPr/>
        </p:nvSpPr>
        <p:spPr>
          <a:xfrm>
            <a:off x="731520" y="4310744"/>
            <a:ext cx="5138057" cy="243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3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528" y="574513"/>
            <a:ext cx="11442343" cy="5800162"/>
          </a:xfrm>
          <a:prstGeom prst="rect">
            <a:avLst/>
          </a:prstGeom>
        </p:spPr>
      </p:pic>
      <p:sp>
        <p:nvSpPr>
          <p:cNvPr id="5" name="Rectangle 4"/>
          <p:cNvSpPr/>
          <p:nvPr/>
        </p:nvSpPr>
        <p:spPr>
          <a:xfrm>
            <a:off x="670560" y="2264229"/>
            <a:ext cx="5138057" cy="269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4789715"/>
            <a:ext cx="3657600" cy="217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9451" y="6104709"/>
            <a:ext cx="5138057" cy="269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94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pic>
        <p:nvPicPr>
          <p:cNvPr id="8" name="Picture 7"/>
          <p:cNvPicPr>
            <a:picLocks noChangeAspect="1"/>
          </p:cNvPicPr>
          <p:nvPr/>
        </p:nvPicPr>
        <p:blipFill>
          <a:blip r:embed="rId2"/>
          <a:stretch>
            <a:fillRect/>
          </a:stretch>
        </p:blipFill>
        <p:spPr>
          <a:xfrm>
            <a:off x="2104926" y="349652"/>
            <a:ext cx="9188485" cy="6324104"/>
          </a:xfrm>
          <a:prstGeom prst="rect">
            <a:avLst/>
          </a:prstGeom>
        </p:spPr>
      </p:pic>
      <p:sp>
        <p:nvSpPr>
          <p:cNvPr id="9" name="Rectangle 8"/>
          <p:cNvSpPr/>
          <p:nvPr/>
        </p:nvSpPr>
        <p:spPr>
          <a:xfrm>
            <a:off x="3616657" y="5199797"/>
            <a:ext cx="3439236" cy="313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19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lstStyle/>
          <a:p>
            <a:r>
              <a:rPr lang="en-US" b="1" dirty="0"/>
              <a:t>Early disease: 95-98% cure rate </a:t>
            </a:r>
          </a:p>
          <a:p>
            <a:r>
              <a:rPr lang="en-US" b="1" dirty="0"/>
              <a:t>Seminoma</a:t>
            </a:r>
            <a:r>
              <a:rPr lang="en-US" dirty="0"/>
              <a:t> </a:t>
            </a:r>
          </a:p>
          <a:p>
            <a:pPr lvl="1"/>
            <a:r>
              <a:rPr lang="en-US" dirty="0"/>
              <a:t>approximately 90% of men with advanced seminoma had good-risk disease and an excellent prognosis following orchiectomy alone. In the 1997 publication 5-year progression-free survival (PFS) and overall survival (OS) rates were 90 and 92 percent, respectively.</a:t>
            </a:r>
          </a:p>
          <a:p>
            <a:pPr lvl="1"/>
            <a:r>
              <a:rPr lang="en-US" dirty="0"/>
              <a:t>Approximately 10% of men with seminoma had intermediate-risk disease. Their five-year PFS and OS rates were 67 and 72 percent, respectively.</a:t>
            </a:r>
          </a:p>
          <a:p>
            <a:pPr marL="0" indent="0">
              <a:buNone/>
            </a:pPr>
            <a:endParaRPr lang="en-US" dirty="0"/>
          </a:p>
          <a:p>
            <a:endParaRPr lang="en-US" dirty="0"/>
          </a:p>
        </p:txBody>
      </p:sp>
    </p:spTree>
    <p:extLst>
      <p:ext uri="{BB962C8B-B14F-4D97-AF65-F5344CB8AC3E}">
        <p14:creationId xmlns:p14="http://schemas.microsoft.com/office/powerpoint/2010/main" val="2336638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16775"/>
          </a:xfrm>
        </p:spPr>
        <p:txBody>
          <a:bodyPr/>
          <a:lstStyle/>
          <a:p>
            <a:r>
              <a:rPr lang="en-US" dirty="0"/>
              <a:t>Prognosis</a:t>
            </a:r>
          </a:p>
        </p:txBody>
      </p:sp>
      <p:sp>
        <p:nvSpPr>
          <p:cNvPr id="3" name="Content Placeholder 2"/>
          <p:cNvSpPr>
            <a:spLocks noGrp="1"/>
          </p:cNvSpPr>
          <p:nvPr>
            <p:ph idx="1"/>
          </p:nvPr>
        </p:nvSpPr>
        <p:spPr>
          <a:xfrm>
            <a:off x="1103312" y="2052918"/>
            <a:ext cx="10046909" cy="4195481"/>
          </a:xfrm>
        </p:spPr>
        <p:txBody>
          <a:bodyPr/>
          <a:lstStyle/>
          <a:p>
            <a:r>
              <a:rPr lang="en-US" b="1" dirty="0" err="1"/>
              <a:t>Nonseminomatous</a:t>
            </a:r>
            <a:r>
              <a:rPr lang="en-US" b="1" dirty="0"/>
              <a:t> germ cell tumor</a:t>
            </a:r>
          </a:p>
          <a:p>
            <a:pPr lvl="1"/>
            <a:r>
              <a:rPr lang="en-US" dirty="0"/>
              <a:t>Good-risk metastatic NSGCTs (56%): 5-year PFS and OS rates for these patients were 89 and 92%, respectively.</a:t>
            </a:r>
          </a:p>
          <a:p>
            <a:pPr lvl="1"/>
            <a:r>
              <a:rPr lang="en-US" dirty="0"/>
              <a:t>Intermediate-risk disease (28%): 5-year PFS and OS rates were 75 and 80%, respectively.</a:t>
            </a:r>
          </a:p>
          <a:p>
            <a:pPr lvl="1"/>
            <a:r>
              <a:rPr lang="en-US" dirty="0">
                <a:solidFill>
                  <a:srgbClr val="FFFF00"/>
                </a:solidFill>
              </a:rPr>
              <a:t>Poor-risk disease (16%): 5-year PFS and OS rates </a:t>
            </a:r>
            <a:r>
              <a:rPr lang="en-US" dirty="0"/>
              <a:t>for these patients were </a:t>
            </a:r>
            <a:r>
              <a:rPr lang="en-US" dirty="0">
                <a:solidFill>
                  <a:srgbClr val="FFFF00"/>
                </a:solidFill>
              </a:rPr>
              <a:t>41 and 48%</a:t>
            </a:r>
            <a:r>
              <a:rPr lang="en-US" dirty="0"/>
              <a:t>, respectively. However, more recent studies have reported better results for poor-risk patients</a:t>
            </a:r>
          </a:p>
        </p:txBody>
      </p:sp>
    </p:spTree>
    <p:extLst>
      <p:ext uri="{BB962C8B-B14F-4D97-AF65-F5344CB8AC3E}">
        <p14:creationId xmlns:p14="http://schemas.microsoft.com/office/powerpoint/2010/main" val="308965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Radical orchiectomy (inguinal approach)</a:t>
            </a:r>
          </a:p>
          <a:p>
            <a:r>
              <a:rPr lang="en-US" dirty="0"/>
              <a:t>Chemotherapy</a:t>
            </a:r>
          </a:p>
          <a:p>
            <a:pPr lvl="1"/>
            <a:r>
              <a:rPr lang="en-US" dirty="0"/>
              <a:t>Bleomycin, etoposide, and cisplatin</a:t>
            </a:r>
          </a:p>
          <a:p>
            <a:pPr lvl="1"/>
            <a:r>
              <a:rPr lang="en-US" dirty="0" err="1"/>
              <a:t>ifosfamide</a:t>
            </a:r>
            <a:r>
              <a:rPr lang="en-US" dirty="0"/>
              <a:t>, etoposide, and cisplatin </a:t>
            </a:r>
          </a:p>
          <a:p>
            <a:endParaRPr lang="en-US" dirty="0"/>
          </a:p>
        </p:txBody>
      </p:sp>
    </p:spTree>
    <p:extLst>
      <p:ext uri="{BB962C8B-B14F-4D97-AF65-F5344CB8AC3E}">
        <p14:creationId xmlns:p14="http://schemas.microsoft.com/office/powerpoint/2010/main" val="1231131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care</a:t>
            </a:r>
          </a:p>
        </p:txBody>
      </p:sp>
      <p:sp>
        <p:nvSpPr>
          <p:cNvPr id="5" name="Content Placeholder 4"/>
          <p:cNvSpPr>
            <a:spLocks noGrp="1"/>
          </p:cNvSpPr>
          <p:nvPr>
            <p:ph idx="1"/>
          </p:nvPr>
        </p:nvSpPr>
        <p:spPr/>
        <p:txBody>
          <a:bodyPr/>
          <a:lstStyle/>
          <a:p>
            <a:r>
              <a:rPr lang="en-US" b="1" dirty="0"/>
              <a:t>Seminoma</a:t>
            </a:r>
            <a:r>
              <a:rPr lang="en-US" dirty="0"/>
              <a:t>, the median time to relapse is 13 to 16 months, but up to 1/3 of relapses occur &gt; 3 years after completion of treatment</a:t>
            </a:r>
          </a:p>
          <a:p>
            <a:r>
              <a:rPr lang="en-US" b="1" dirty="0"/>
              <a:t>NSGCT: </a:t>
            </a:r>
            <a:r>
              <a:rPr lang="en-US" dirty="0"/>
              <a:t>&gt; 95% occur within the first 2 years following orchiectomy</a:t>
            </a:r>
          </a:p>
          <a:p>
            <a:r>
              <a:rPr lang="en-US" dirty="0">
                <a:solidFill>
                  <a:srgbClr val="FFFF00"/>
                </a:solidFill>
              </a:rPr>
              <a:t>No guideline </a:t>
            </a:r>
            <a:r>
              <a:rPr lang="en-US" dirty="0"/>
              <a:t>on how frequent follow up imaging and tumor markers should be obtained</a:t>
            </a:r>
          </a:p>
          <a:p>
            <a:r>
              <a:rPr lang="en-US" dirty="0"/>
              <a:t>most groups now recommend that </a:t>
            </a:r>
            <a:r>
              <a:rPr lang="en-US" dirty="0">
                <a:solidFill>
                  <a:srgbClr val="FFFF00"/>
                </a:solidFill>
              </a:rPr>
              <a:t>follow-up continue for at least ten years following successful therapy </a:t>
            </a:r>
            <a:r>
              <a:rPr lang="en-US" dirty="0"/>
              <a:t>because of the risk of late relapse</a:t>
            </a:r>
          </a:p>
          <a:p>
            <a:endParaRPr lang="en-US" dirty="0"/>
          </a:p>
        </p:txBody>
      </p:sp>
    </p:spTree>
    <p:extLst>
      <p:ext uri="{BB962C8B-B14F-4D97-AF65-F5344CB8AC3E}">
        <p14:creationId xmlns:p14="http://schemas.microsoft.com/office/powerpoint/2010/main" val="1971575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side effects</a:t>
            </a:r>
          </a:p>
        </p:txBody>
      </p:sp>
      <p:sp>
        <p:nvSpPr>
          <p:cNvPr id="3" name="Content Placeholder 2"/>
          <p:cNvSpPr>
            <a:spLocks noGrp="1"/>
          </p:cNvSpPr>
          <p:nvPr>
            <p:ph idx="1"/>
          </p:nvPr>
        </p:nvSpPr>
        <p:spPr>
          <a:xfrm>
            <a:off x="1035073" y="1698076"/>
            <a:ext cx="10087852" cy="4689076"/>
          </a:xfrm>
        </p:spPr>
        <p:txBody>
          <a:bodyPr>
            <a:normAutofit lnSpcReduction="10000"/>
          </a:bodyPr>
          <a:lstStyle/>
          <a:p>
            <a:r>
              <a:rPr lang="en-US" dirty="0"/>
              <a:t>Cisplatin</a:t>
            </a:r>
          </a:p>
          <a:p>
            <a:pPr lvl="1"/>
            <a:r>
              <a:rPr lang="en-US" dirty="0"/>
              <a:t>obesity, sensory neuropathy, tinnitus, hearing damage, Raynaud phenomenon, and pain</a:t>
            </a:r>
          </a:p>
          <a:p>
            <a:pPr lvl="1"/>
            <a:r>
              <a:rPr lang="en-US" dirty="0"/>
              <a:t>Increases risk for MI, angina pectoris, </a:t>
            </a:r>
            <a:r>
              <a:rPr lang="en-US" dirty="0" err="1"/>
              <a:t>esp</a:t>
            </a:r>
            <a:r>
              <a:rPr lang="en-US" dirty="0"/>
              <a:t> if there is mediastinum radiation</a:t>
            </a:r>
          </a:p>
          <a:p>
            <a:pPr lvl="1"/>
            <a:r>
              <a:rPr lang="en-US" dirty="0"/>
              <a:t>2x risk for metabolic syndrome (found in 17% of </a:t>
            </a:r>
            <a:r>
              <a:rPr lang="en-US" dirty="0" err="1"/>
              <a:t>pt</a:t>
            </a:r>
            <a:r>
              <a:rPr lang="en-US" dirty="0"/>
              <a:t> received combination therapy)</a:t>
            </a:r>
          </a:p>
          <a:p>
            <a:pPr lvl="1"/>
            <a:r>
              <a:rPr lang="en-US" dirty="0"/>
              <a:t>Impair renal function</a:t>
            </a:r>
          </a:p>
          <a:p>
            <a:r>
              <a:rPr lang="en-US" dirty="0"/>
              <a:t>Bleomycin</a:t>
            </a:r>
          </a:p>
          <a:p>
            <a:pPr lvl="1"/>
            <a:r>
              <a:rPr lang="en-US" dirty="0"/>
              <a:t> restrictive lung disease</a:t>
            </a:r>
          </a:p>
          <a:p>
            <a:pPr lvl="1"/>
            <a:r>
              <a:rPr lang="en-US" dirty="0"/>
              <a:t>Hypogonadism </a:t>
            </a:r>
            <a:r>
              <a:rPr lang="en-US" dirty="0">
                <a:sym typeface="Wingdings" panose="05000000000000000000" pitchFamily="2" charset="2"/>
              </a:rPr>
              <a:t> </a:t>
            </a:r>
            <a:r>
              <a:rPr lang="en-US" dirty="0"/>
              <a:t>Infertility, sexual dysfunction</a:t>
            </a:r>
          </a:p>
          <a:p>
            <a:pPr lvl="1"/>
            <a:r>
              <a:rPr lang="en-US" dirty="0"/>
              <a:t>At least 2x increased risk for lung, colon, bladder, pancreas, and stomach ca</a:t>
            </a:r>
          </a:p>
          <a:p>
            <a:pPr lvl="1"/>
            <a:r>
              <a:rPr lang="en-US" dirty="0"/>
              <a:t>Non-</a:t>
            </a:r>
            <a:r>
              <a:rPr lang="en-US" dirty="0" err="1"/>
              <a:t>melenoma</a:t>
            </a:r>
            <a:r>
              <a:rPr lang="en-US" dirty="0"/>
              <a:t> skin cancer</a:t>
            </a:r>
          </a:p>
          <a:p>
            <a:pPr lvl="1"/>
            <a:r>
              <a:rPr lang="en-US" dirty="0"/>
              <a:t>Myelodysplastic syndrome and secondary acute leukemia</a:t>
            </a:r>
          </a:p>
        </p:txBody>
      </p:sp>
    </p:spTree>
    <p:extLst>
      <p:ext uri="{BB962C8B-B14F-4D97-AF65-F5344CB8AC3E}">
        <p14:creationId xmlns:p14="http://schemas.microsoft.com/office/powerpoint/2010/main" val="55600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a:t>
            </a:r>
          </a:p>
        </p:txBody>
      </p:sp>
      <p:sp>
        <p:nvSpPr>
          <p:cNvPr id="3" name="Content Placeholder 2"/>
          <p:cNvSpPr>
            <a:spLocks noGrp="1"/>
          </p:cNvSpPr>
          <p:nvPr>
            <p:ph idx="1"/>
          </p:nvPr>
        </p:nvSpPr>
        <p:spPr>
          <a:xfrm>
            <a:off x="1103313" y="2052918"/>
            <a:ext cx="5027032" cy="4195481"/>
          </a:xfrm>
        </p:spPr>
        <p:txBody>
          <a:bodyPr>
            <a:normAutofit/>
          </a:bodyPr>
          <a:lstStyle/>
          <a:p>
            <a:r>
              <a:rPr lang="en-US" dirty="0"/>
              <a:t>Constitutional: </a:t>
            </a:r>
            <a:r>
              <a:rPr lang="en-US" b="1" dirty="0">
                <a:solidFill>
                  <a:schemeClr val="accent4">
                    <a:lumMod val="60000"/>
                    <a:lumOff val="40000"/>
                  </a:schemeClr>
                </a:solidFill>
              </a:rPr>
              <a:t>+ decreased appetite</a:t>
            </a:r>
            <a:r>
              <a:rPr lang="en-US" dirty="0"/>
              <a:t>, no fevers/ chills</a:t>
            </a:r>
          </a:p>
          <a:p>
            <a:r>
              <a:rPr lang="en-US" dirty="0"/>
              <a:t>HENT: </a:t>
            </a:r>
            <a:r>
              <a:rPr lang="en-US" dirty="0" err="1"/>
              <a:t>neg</a:t>
            </a:r>
            <a:endParaRPr lang="en-US" dirty="0"/>
          </a:p>
          <a:p>
            <a:r>
              <a:rPr lang="en-US" dirty="0"/>
              <a:t>Eyes: </a:t>
            </a:r>
            <a:r>
              <a:rPr lang="en-US" dirty="0" err="1"/>
              <a:t>neg</a:t>
            </a:r>
            <a:endParaRPr lang="en-US" dirty="0"/>
          </a:p>
          <a:p>
            <a:r>
              <a:rPr lang="en-US" dirty="0" err="1"/>
              <a:t>Resp</a:t>
            </a:r>
            <a:r>
              <a:rPr lang="en-US" dirty="0"/>
              <a:t>: </a:t>
            </a:r>
            <a:r>
              <a:rPr lang="en-US" dirty="0" err="1"/>
              <a:t>neg</a:t>
            </a:r>
            <a:endParaRPr lang="en-US" dirty="0"/>
          </a:p>
          <a:p>
            <a:r>
              <a:rPr lang="en-US" dirty="0"/>
              <a:t>Cardio: </a:t>
            </a:r>
            <a:r>
              <a:rPr lang="en-US" dirty="0" err="1"/>
              <a:t>neg</a:t>
            </a:r>
            <a:endParaRPr lang="en-US" dirty="0"/>
          </a:p>
          <a:p>
            <a:r>
              <a:rPr lang="en-US" dirty="0"/>
              <a:t>GI: </a:t>
            </a:r>
            <a:r>
              <a:rPr lang="en-US" dirty="0" err="1"/>
              <a:t>neg</a:t>
            </a:r>
            <a:endParaRPr lang="en-US" dirty="0"/>
          </a:p>
          <a:p>
            <a:r>
              <a:rPr lang="en-US" dirty="0"/>
              <a:t>Endo: </a:t>
            </a:r>
            <a:r>
              <a:rPr lang="en-US" dirty="0" err="1"/>
              <a:t>neg</a:t>
            </a:r>
            <a:endParaRPr lang="en-US" dirty="0"/>
          </a:p>
          <a:p>
            <a:r>
              <a:rPr lang="en-US" dirty="0"/>
              <a:t>GU: </a:t>
            </a:r>
            <a:r>
              <a:rPr lang="en-US" b="1" dirty="0">
                <a:solidFill>
                  <a:schemeClr val="accent4">
                    <a:lumMod val="60000"/>
                    <a:lumOff val="40000"/>
                  </a:schemeClr>
                </a:solidFill>
              </a:rPr>
              <a:t>no urinary incontinence</a:t>
            </a:r>
          </a:p>
        </p:txBody>
      </p:sp>
      <p:sp>
        <p:nvSpPr>
          <p:cNvPr id="4" name="Content Placeholder 2"/>
          <p:cNvSpPr txBox="1">
            <a:spLocks/>
          </p:cNvSpPr>
          <p:nvPr/>
        </p:nvSpPr>
        <p:spPr>
          <a:xfrm>
            <a:off x="6342868" y="2052918"/>
            <a:ext cx="502703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err="1"/>
              <a:t>MSk</a:t>
            </a:r>
            <a:r>
              <a:rPr lang="en-US" dirty="0"/>
              <a:t>: </a:t>
            </a:r>
            <a:r>
              <a:rPr lang="en-US" b="1" dirty="0">
                <a:solidFill>
                  <a:schemeClr val="accent4">
                    <a:lumMod val="60000"/>
                    <a:lumOff val="40000"/>
                  </a:schemeClr>
                </a:solidFill>
              </a:rPr>
              <a:t>+back pain, gait problem</a:t>
            </a:r>
            <a:r>
              <a:rPr lang="en-US" dirty="0"/>
              <a:t>, no neck pain, myalgia, joint pain</a:t>
            </a:r>
          </a:p>
          <a:p>
            <a:r>
              <a:rPr lang="en-US" dirty="0"/>
              <a:t>Skin: </a:t>
            </a:r>
            <a:r>
              <a:rPr lang="en-US" dirty="0" err="1"/>
              <a:t>neg</a:t>
            </a:r>
            <a:endParaRPr lang="en-US" dirty="0"/>
          </a:p>
          <a:p>
            <a:r>
              <a:rPr lang="en-US" dirty="0"/>
              <a:t>Neuro: </a:t>
            </a:r>
            <a:r>
              <a:rPr lang="en-US" b="1" dirty="0">
                <a:solidFill>
                  <a:schemeClr val="accent4">
                    <a:lumMod val="60000"/>
                    <a:lumOff val="40000"/>
                  </a:schemeClr>
                </a:solidFill>
              </a:rPr>
              <a:t>+ weakness, numbness, no saddles anesthesia or urinary/ bowel incontinence</a:t>
            </a:r>
            <a:r>
              <a:rPr lang="en-US" dirty="0"/>
              <a:t>, no HA, dizziness, seizures</a:t>
            </a:r>
          </a:p>
          <a:p>
            <a:r>
              <a:rPr lang="en-US" dirty="0"/>
              <a:t>Psych: </a:t>
            </a:r>
            <a:r>
              <a:rPr lang="en-US" dirty="0" err="1"/>
              <a:t>neg</a:t>
            </a:r>
            <a:endParaRPr lang="en-US" dirty="0"/>
          </a:p>
          <a:p>
            <a:endParaRPr lang="en-US" dirty="0"/>
          </a:p>
        </p:txBody>
      </p:sp>
    </p:spTree>
    <p:extLst>
      <p:ext uri="{BB962C8B-B14F-4D97-AF65-F5344CB8AC3E}">
        <p14:creationId xmlns:p14="http://schemas.microsoft.com/office/powerpoint/2010/main" val="114468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should do:</a:t>
            </a:r>
          </a:p>
        </p:txBody>
      </p:sp>
      <p:sp>
        <p:nvSpPr>
          <p:cNvPr id="3" name="Content Placeholder 2"/>
          <p:cNvSpPr>
            <a:spLocks noGrp="1"/>
          </p:cNvSpPr>
          <p:nvPr>
            <p:ph idx="1"/>
          </p:nvPr>
        </p:nvSpPr>
        <p:spPr>
          <a:xfrm>
            <a:off x="1103312" y="2052918"/>
            <a:ext cx="9807143" cy="4195481"/>
          </a:xfrm>
        </p:spPr>
        <p:txBody>
          <a:bodyPr>
            <a:normAutofit/>
          </a:bodyPr>
          <a:lstStyle/>
          <a:p>
            <a:r>
              <a:rPr lang="en-US" dirty="0"/>
              <a:t>Complete physical exam annually, including testicular exam</a:t>
            </a:r>
          </a:p>
          <a:p>
            <a:r>
              <a:rPr lang="en-US" dirty="0"/>
              <a:t>Baseline lipid profile and counseling regarding cardiovascular risk factors.</a:t>
            </a:r>
          </a:p>
          <a:p>
            <a:r>
              <a:rPr lang="en-US" dirty="0"/>
              <a:t>Ideally, BMI &lt;25</a:t>
            </a:r>
          </a:p>
          <a:p>
            <a:r>
              <a:rPr lang="en-US" dirty="0"/>
              <a:t>Renal function (serum creatinine) and serum magnesium annually</a:t>
            </a:r>
          </a:p>
          <a:p>
            <a:r>
              <a:rPr lang="en-US" dirty="0"/>
              <a:t>Serial assessment of hormonal function (</a:t>
            </a:r>
            <a:r>
              <a:rPr lang="en-US" dirty="0" err="1"/>
              <a:t>ie</a:t>
            </a:r>
            <a:r>
              <a:rPr lang="en-US" dirty="0"/>
              <a:t>, testosterone and luteinizing hormone levels) </a:t>
            </a:r>
          </a:p>
          <a:p>
            <a:r>
              <a:rPr lang="en-US" dirty="0"/>
              <a:t>s/s of hypogonadism (</a:t>
            </a:r>
            <a:r>
              <a:rPr lang="en-US" dirty="0" err="1"/>
              <a:t>eg</a:t>
            </a:r>
            <a:r>
              <a:rPr lang="en-US" dirty="0"/>
              <a:t>, poor energy, sexual dysfunction, depression, fatigue, obesity, small testicular size, poor muscular development) </a:t>
            </a:r>
            <a:r>
              <a:rPr lang="en-US" dirty="0">
                <a:sym typeface="Wingdings" panose="05000000000000000000" pitchFamily="2" charset="2"/>
              </a:rPr>
              <a:t> </a:t>
            </a:r>
            <a:r>
              <a:rPr lang="en-US" dirty="0"/>
              <a:t>offered testosterone treatment</a:t>
            </a:r>
          </a:p>
        </p:txBody>
      </p:sp>
    </p:spTree>
    <p:extLst>
      <p:ext uri="{BB962C8B-B14F-4D97-AF65-F5344CB8AC3E}">
        <p14:creationId xmlns:p14="http://schemas.microsoft.com/office/powerpoint/2010/main" val="2102897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Counsel about the importance of reporting new symptoms early.</a:t>
            </a:r>
          </a:p>
          <a:p>
            <a:r>
              <a:rPr lang="en-US" dirty="0"/>
              <a:t>Avoid smoking and excess alcohol intake (neurotoxin)</a:t>
            </a:r>
          </a:p>
          <a:p>
            <a:r>
              <a:rPr lang="en-US" dirty="0"/>
              <a:t>If fertility issues </a:t>
            </a:r>
            <a:r>
              <a:rPr lang="en-US" dirty="0">
                <a:sym typeface="Wingdings" panose="05000000000000000000" pitchFamily="2" charset="2"/>
              </a:rPr>
              <a:t></a:t>
            </a:r>
            <a:r>
              <a:rPr lang="en-US" dirty="0"/>
              <a:t> semen analysis and prompt referral to a reproductive endocrinologist</a:t>
            </a:r>
          </a:p>
        </p:txBody>
      </p:sp>
    </p:spTree>
    <p:extLst>
      <p:ext uri="{BB962C8B-B14F-4D97-AF65-F5344CB8AC3E}">
        <p14:creationId xmlns:p14="http://schemas.microsoft.com/office/powerpoint/2010/main" val="613559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dirty="0">
                <a:hlinkClick r:id="rId3"/>
              </a:rPr>
              <a:t>https://radiopaedia.org/articles/testicular-mixed-germ-cell-tumours?lang=us</a:t>
            </a:r>
            <a:endParaRPr lang="en-US" dirty="0"/>
          </a:p>
          <a:p>
            <a:r>
              <a:rPr lang="en-US" dirty="0">
                <a:hlinkClick r:id="rId4"/>
              </a:rPr>
              <a:t>http://www.choosingwisely.org/societies/american-academy-of-family-physicians/</a:t>
            </a:r>
            <a:endParaRPr lang="en-US" dirty="0"/>
          </a:p>
          <a:p>
            <a:r>
              <a:rPr lang="en-US" dirty="0">
                <a:hlinkClick r:id="rId5"/>
              </a:rPr>
              <a:t>https://www.uptodate.com/contents/clinical-manifestations-diagnosis-and-staging-of-testicular-germ-cell-tumors?search=staging%20nonseminima%20testicular&amp;source=search_result&amp;selectedTitle=1~150&amp;usage_type=default&amp;display_rank=1</a:t>
            </a:r>
            <a:endParaRPr lang="en-US" dirty="0"/>
          </a:p>
          <a:p>
            <a:r>
              <a:rPr lang="en-US" dirty="0">
                <a:hlinkClick r:id="rId6"/>
              </a:rPr>
              <a:t>https://emedicine.medscape.com/article/454477-clinical</a:t>
            </a:r>
            <a:endParaRPr lang="en-US" dirty="0"/>
          </a:p>
          <a:p>
            <a:r>
              <a:rPr lang="en-US" dirty="0">
                <a:hlinkClick r:id="rId7"/>
              </a:rPr>
              <a:t>https://www.uptodate.com/contents/image?topicKey=ONC%2F2980&amp;search=testicular%20cancer%20etiology&amp;imageKey=ONC%2F110731~ONC%2F110732&amp;rank=1~150&amp;source=see_link</a:t>
            </a:r>
            <a:endParaRPr lang="en-US" dirty="0"/>
          </a:p>
          <a:p>
            <a:r>
              <a:rPr lang="en-US" dirty="0">
                <a:hlinkClick r:id="rId8"/>
              </a:rPr>
              <a:t>https://www.uptodate.com/contents/approach-to-the-care-of-long-term-testicular-cancer-survivors#H536926018</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4794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PMH/ PSH/ Meds/ Allergies/ </a:t>
            </a:r>
            <a:r>
              <a:rPr lang="en-US" dirty="0" err="1"/>
              <a:t>SHx</a:t>
            </a:r>
            <a:r>
              <a:rPr lang="en-US" dirty="0"/>
              <a:t>/ </a:t>
            </a:r>
            <a:r>
              <a:rPr lang="en-US" dirty="0" err="1"/>
              <a:t>FHx</a:t>
            </a:r>
            <a:endParaRPr lang="en-US" dirty="0"/>
          </a:p>
        </p:txBody>
      </p:sp>
      <p:sp>
        <p:nvSpPr>
          <p:cNvPr id="3" name="Content Placeholder 2"/>
          <p:cNvSpPr>
            <a:spLocks noGrp="1"/>
          </p:cNvSpPr>
          <p:nvPr>
            <p:ph idx="1"/>
          </p:nvPr>
        </p:nvSpPr>
        <p:spPr/>
        <p:txBody>
          <a:bodyPr/>
          <a:lstStyle/>
          <a:p>
            <a:r>
              <a:rPr lang="en-US" dirty="0"/>
              <a:t>Seizure </a:t>
            </a:r>
          </a:p>
          <a:p>
            <a:pPr lvl="1"/>
            <a:r>
              <a:rPr lang="en-US" dirty="0" err="1"/>
              <a:t>Keppra</a:t>
            </a:r>
            <a:r>
              <a:rPr lang="en-US" dirty="0"/>
              <a:t> 1500mg BID</a:t>
            </a:r>
          </a:p>
          <a:p>
            <a:r>
              <a:rPr lang="en-US" dirty="0"/>
              <a:t>No prior surgeries </a:t>
            </a:r>
          </a:p>
          <a:p>
            <a:r>
              <a:rPr lang="en-US" dirty="0"/>
              <a:t>NKDA</a:t>
            </a:r>
          </a:p>
          <a:p>
            <a:r>
              <a:rPr lang="en-US" dirty="0"/>
              <a:t>Denies tobacco/ </a:t>
            </a:r>
            <a:r>
              <a:rPr lang="en-US" dirty="0" err="1"/>
              <a:t>etoh</a:t>
            </a:r>
            <a:r>
              <a:rPr lang="en-US" dirty="0"/>
              <a:t>/ IVDU</a:t>
            </a:r>
          </a:p>
          <a:p>
            <a:r>
              <a:rPr lang="en-US" dirty="0"/>
              <a:t>Asthma (Mother, Sister)</a:t>
            </a:r>
          </a:p>
        </p:txBody>
      </p:sp>
    </p:spTree>
    <p:extLst>
      <p:ext uri="{BB962C8B-B14F-4D97-AF65-F5344CB8AC3E}">
        <p14:creationId xmlns:p14="http://schemas.microsoft.com/office/powerpoint/2010/main" val="9858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sp>
        <p:nvSpPr>
          <p:cNvPr id="3" name="Content Placeholder 2"/>
          <p:cNvSpPr>
            <a:spLocks noGrp="1"/>
          </p:cNvSpPr>
          <p:nvPr>
            <p:ph idx="1"/>
          </p:nvPr>
        </p:nvSpPr>
        <p:spPr/>
        <p:txBody>
          <a:bodyPr/>
          <a:lstStyle/>
          <a:p>
            <a:r>
              <a:rPr lang="en-US" dirty="0"/>
              <a:t>Constitutional: No acute distress. </a:t>
            </a:r>
          </a:p>
          <a:p>
            <a:r>
              <a:rPr lang="en-US" dirty="0"/>
              <a:t>HENT: </a:t>
            </a:r>
            <a:r>
              <a:rPr lang="en-US" dirty="0" err="1"/>
              <a:t>wnl</a:t>
            </a:r>
            <a:endParaRPr lang="en-US" dirty="0"/>
          </a:p>
          <a:p>
            <a:r>
              <a:rPr lang="en-US" dirty="0"/>
              <a:t>Cardio: RRR, no murmur</a:t>
            </a:r>
          </a:p>
          <a:p>
            <a:r>
              <a:rPr lang="en-US" dirty="0" err="1"/>
              <a:t>Resp</a:t>
            </a:r>
            <a:r>
              <a:rPr lang="en-US" dirty="0"/>
              <a:t>: CTAB, no wheezes, crackles</a:t>
            </a:r>
          </a:p>
          <a:p>
            <a:r>
              <a:rPr lang="en-US" dirty="0" err="1"/>
              <a:t>Abd</a:t>
            </a:r>
            <a:r>
              <a:rPr lang="en-US" dirty="0"/>
              <a:t>: obese, </a:t>
            </a:r>
            <a:r>
              <a:rPr lang="en-US" dirty="0" err="1"/>
              <a:t>nontender</a:t>
            </a:r>
            <a:r>
              <a:rPr lang="en-US" dirty="0"/>
              <a:t>, soft</a:t>
            </a:r>
          </a:p>
          <a:p>
            <a:r>
              <a:rPr lang="en-US" dirty="0"/>
              <a:t>Skin: no rash, warm and dry</a:t>
            </a:r>
          </a:p>
          <a:p>
            <a:r>
              <a:rPr lang="en-US" dirty="0"/>
              <a:t>Psych: normal mood/ affect</a:t>
            </a:r>
          </a:p>
          <a:p>
            <a:endParaRPr lang="en-US" dirty="0"/>
          </a:p>
        </p:txBody>
      </p:sp>
    </p:spTree>
    <p:extLst>
      <p:ext uri="{BB962C8B-B14F-4D97-AF65-F5344CB8AC3E}">
        <p14:creationId xmlns:p14="http://schemas.microsoft.com/office/powerpoint/2010/main" val="193340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67210" y="2231075"/>
            <a:ext cx="5168699" cy="4195481"/>
          </a:xfrm>
        </p:spPr>
        <p:txBody>
          <a:bodyPr>
            <a:normAutofit/>
          </a:bodyPr>
          <a:lstStyle/>
          <a:p>
            <a:r>
              <a:rPr lang="en-US" dirty="0"/>
              <a:t>Neuro: </a:t>
            </a:r>
          </a:p>
          <a:p>
            <a:pPr lvl="1"/>
            <a:r>
              <a:rPr lang="en-US" b="1" dirty="0">
                <a:solidFill>
                  <a:schemeClr val="accent4">
                    <a:lumMod val="60000"/>
                    <a:lumOff val="40000"/>
                  </a:schemeClr>
                </a:solidFill>
              </a:rPr>
              <a:t>Decreased sensation starting around T6-7 dermatomal level (midway between nipple line and umbilicus) to bilateral feet. </a:t>
            </a:r>
          </a:p>
          <a:p>
            <a:pPr lvl="1"/>
            <a:r>
              <a:rPr lang="en-US" b="1" dirty="0">
                <a:solidFill>
                  <a:schemeClr val="accent4">
                    <a:lumMod val="60000"/>
                    <a:lumOff val="40000"/>
                  </a:schemeClr>
                </a:solidFill>
              </a:rPr>
              <a:t>DTR: C5, C6, C7 2+ bilaterally. L4 3+ bilaterally, S1: 2+ on left, unable to elicit on right </a:t>
            </a:r>
          </a:p>
          <a:p>
            <a:endParaRPr lang="en-US" dirty="0"/>
          </a:p>
        </p:txBody>
      </p:sp>
      <p:sp>
        <p:nvSpPr>
          <p:cNvPr id="4" name="Content Placeholder 2"/>
          <p:cNvSpPr txBox="1">
            <a:spLocks/>
          </p:cNvSpPr>
          <p:nvPr/>
        </p:nvSpPr>
        <p:spPr>
          <a:xfrm>
            <a:off x="798511" y="2231076"/>
            <a:ext cx="516869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err="1"/>
              <a:t>MSk</a:t>
            </a:r>
            <a:r>
              <a:rPr lang="en-US" dirty="0"/>
              <a:t>: </a:t>
            </a:r>
          </a:p>
          <a:p>
            <a:pPr lvl="1"/>
            <a:r>
              <a:rPr lang="en-US" b="1" dirty="0">
                <a:solidFill>
                  <a:schemeClr val="accent4">
                    <a:lumMod val="60000"/>
                    <a:lumOff val="40000"/>
                  </a:schemeClr>
                </a:solidFill>
              </a:rPr>
              <a:t>point spinal tenderness at T3/T4 and L4/L5. </a:t>
            </a:r>
          </a:p>
          <a:p>
            <a:pPr lvl="1"/>
            <a:r>
              <a:rPr lang="en-US" dirty="0"/>
              <a:t>BUE strength abduction, elbow flexion/ extension, hand grip 5/5. </a:t>
            </a:r>
          </a:p>
          <a:p>
            <a:pPr lvl="1"/>
            <a:r>
              <a:rPr lang="en-US" b="1" dirty="0">
                <a:solidFill>
                  <a:schemeClr val="accent4">
                    <a:lumMod val="60000"/>
                    <a:lumOff val="40000"/>
                  </a:schemeClr>
                </a:solidFill>
              </a:rPr>
              <a:t>Hip Flexion: Left 3/5, Right 4/5</a:t>
            </a:r>
          </a:p>
          <a:p>
            <a:pPr lvl="1"/>
            <a:r>
              <a:rPr lang="en-US" dirty="0"/>
              <a:t>Knee flexion/ extension: Left 5/5, right 5/5</a:t>
            </a:r>
          </a:p>
          <a:p>
            <a:pPr lvl="1"/>
            <a:r>
              <a:rPr lang="en-US" b="1" dirty="0">
                <a:solidFill>
                  <a:schemeClr val="accent4">
                    <a:lumMod val="60000"/>
                    <a:lumOff val="40000"/>
                  </a:schemeClr>
                </a:solidFill>
              </a:rPr>
              <a:t>Extensor </a:t>
            </a:r>
            <a:r>
              <a:rPr lang="en-US" b="1" dirty="0" err="1">
                <a:solidFill>
                  <a:schemeClr val="accent4">
                    <a:lumMod val="60000"/>
                    <a:lumOff val="40000"/>
                  </a:schemeClr>
                </a:solidFill>
              </a:rPr>
              <a:t>hallucis</a:t>
            </a:r>
            <a:r>
              <a:rPr lang="en-US" b="1" dirty="0">
                <a:solidFill>
                  <a:schemeClr val="accent4">
                    <a:lumMod val="60000"/>
                    <a:lumOff val="40000"/>
                  </a:schemeClr>
                </a:solidFill>
              </a:rPr>
              <a:t>: Left 4/5, </a:t>
            </a:r>
            <a:r>
              <a:rPr lang="en-US" dirty="0"/>
              <a:t>Right 5/5</a:t>
            </a:r>
          </a:p>
          <a:p>
            <a:pPr lvl="1"/>
            <a:r>
              <a:rPr lang="en-US" b="1" dirty="0">
                <a:solidFill>
                  <a:schemeClr val="accent4">
                    <a:lumMod val="60000"/>
                    <a:lumOff val="40000"/>
                  </a:schemeClr>
                </a:solidFill>
              </a:rPr>
              <a:t>Plantar flexion/extension: Left 4/5</a:t>
            </a:r>
            <a:r>
              <a:rPr lang="en-US" dirty="0"/>
              <a:t>, Right 5/5</a:t>
            </a:r>
          </a:p>
          <a:p>
            <a:endParaRPr lang="en-US" dirty="0"/>
          </a:p>
        </p:txBody>
      </p:sp>
    </p:spTree>
    <p:extLst>
      <p:ext uri="{BB962C8B-B14F-4D97-AF65-F5344CB8AC3E}">
        <p14:creationId xmlns:p14="http://schemas.microsoft.com/office/powerpoint/2010/main" val="246991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br>
              <a:rPr lang="en-US" dirty="0"/>
            </a:br>
            <a:r>
              <a:rPr lang="en-US" dirty="0"/>
              <a:t>Imaging?</a:t>
            </a:r>
          </a:p>
        </p:txBody>
      </p:sp>
    </p:spTree>
    <p:extLst>
      <p:ext uri="{BB962C8B-B14F-4D97-AF65-F5344CB8AC3E}">
        <p14:creationId xmlns:p14="http://schemas.microsoft.com/office/powerpoint/2010/main" val="87503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778" y="1317768"/>
            <a:ext cx="3776187" cy="52793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72" y="1317767"/>
            <a:ext cx="5147582" cy="4612769"/>
          </a:xfrm>
          <a:prstGeom prst="rect">
            <a:avLst/>
          </a:prstGeom>
        </p:spPr>
      </p:pic>
      <p:pic>
        <p:nvPicPr>
          <p:cNvPr id="6" name="Picture 5"/>
          <p:cNvPicPr>
            <a:picLocks noChangeAspect="1"/>
          </p:cNvPicPr>
          <p:nvPr/>
        </p:nvPicPr>
        <p:blipFill>
          <a:blip r:embed="rId4"/>
          <a:stretch>
            <a:fillRect/>
          </a:stretch>
        </p:blipFill>
        <p:spPr>
          <a:xfrm>
            <a:off x="5348472" y="6167164"/>
            <a:ext cx="4350664" cy="320722"/>
          </a:xfrm>
          <a:prstGeom prst="rect">
            <a:avLst/>
          </a:prstGeom>
        </p:spPr>
      </p:pic>
    </p:spTree>
    <p:extLst>
      <p:ext uri="{BB962C8B-B14F-4D97-AF65-F5344CB8AC3E}">
        <p14:creationId xmlns:p14="http://schemas.microsoft.com/office/powerpoint/2010/main" val="603389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3538</TotalTime>
  <Words>2490</Words>
  <Application>Microsoft Office PowerPoint</Application>
  <PresentationFormat>Widescreen</PresentationFormat>
  <Paragraphs>288</Paragraphs>
  <Slides>42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Ion</vt:lpstr>
      <vt:lpstr>Bilateral Lower Extremity Weakness</vt:lpstr>
      <vt:lpstr>PowerPoint Presentation</vt:lpstr>
      <vt:lpstr>HPI</vt:lpstr>
      <vt:lpstr>ROS</vt:lpstr>
      <vt:lpstr>PMH/ PSH/ Meds/ Allergies/ SHx/ FHx</vt:lpstr>
      <vt:lpstr>Physical Exam</vt:lpstr>
      <vt:lpstr>PowerPoint Presentation</vt:lpstr>
      <vt:lpstr>Labs? Imaging?</vt:lpstr>
      <vt:lpstr>Labs</vt:lpstr>
      <vt:lpstr>MRI T-spine with contrast</vt:lpstr>
      <vt:lpstr>MRI L-spine with contrast</vt:lpstr>
      <vt:lpstr>Cancer in Young Adults</vt:lpstr>
      <vt:lpstr>CT Chest with contrast (4/10/2019)</vt:lpstr>
      <vt:lpstr>CT Abd/Pelvis with contrast (4/10/2019)</vt:lpstr>
      <vt:lpstr>Admitted to IM (4/10-4/22/19) </vt:lpstr>
      <vt:lpstr>In hindsight…</vt:lpstr>
      <vt:lpstr>Hospital Course (4/10-4/22/2019)</vt:lpstr>
      <vt:lpstr>Hospital Course (4/11-4/22/19) Path reports:</vt:lpstr>
      <vt:lpstr>Outpatient follow ups</vt:lpstr>
      <vt:lpstr>Hospital course #2 (5/21-5/26/19)</vt:lpstr>
      <vt:lpstr>Hospital Course #3 (5/31-6/27/19)</vt:lpstr>
      <vt:lpstr>USPSTF Guideline on Testicular Cancer Screening</vt:lpstr>
      <vt:lpstr>PowerPoint Presentation</vt:lpstr>
      <vt:lpstr>Germ cell tumor (GCT)</vt:lpstr>
      <vt:lpstr>Nonseminoma Epidemiology</vt:lpstr>
      <vt:lpstr>Etiology</vt:lpstr>
      <vt:lpstr>Presentation</vt:lpstr>
      <vt:lpstr>Work up</vt:lpstr>
      <vt:lpstr>PowerPoint Presentation</vt:lpstr>
      <vt:lpstr>Work up</vt:lpstr>
      <vt:lpstr>Staging</vt:lpstr>
      <vt:lpstr>PowerPoint Presentation</vt:lpstr>
      <vt:lpstr>PowerPoint Presentation</vt:lpstr>
      <vt:lpstr>Risks</vt:lpstr>
      <vt:lpstr>Prognosis</vt:lpstr>
      <vt:lpstr>Prognosis</vt:lpstr>
      <vt:lpstr>Treatment</vt:lpstr>
      <vt:lpstr>After care</vt:lpstr>
      <vt:lpstr>Treatment side effects</vt:lpstr>
      <vt:lpstr>Things you should do:</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Bilateral Lower Extremity Weakness</dc:title>
  <dc:creator>Jannette Choi</dc:creator>
  <cp:lastModifiedBy>Ebelynn Skinner</cp:lastModifiedBy>
  <cp:revision>74</cp:revision>
  <dcterms:created xsi:type="dcterms:W3CDTF">2019-12-07T02:01:51Z</dcterms:created>
  <dcterms:modified xsi:type="dcterms:W3CDTF">2020-05-06T16:29:01Z</dcterms:modified>
</cp:coreProperties>
</file>