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2" r:id="rId8"/>
    <p:sldId id="271" r:id="rId9"/>
    <p:sldId id="263" r:id="rId10"/>
    <p:sldId id="272" r:id="rId11"/>
    <p:sldId id="265" r:id="rId12"/>
    <p:sldId id="274" r:id="rId13"/>
    <p:sldId id="275" r:id="rId14"/>
    <p:sldId id="273" r:id="rId15"/>
    <p:sldId id="269" r:id="rId16"/>
    <p:sldId id="264" r:id="rId17"/>
    <p:sldId id="266" r:id="rId18"/>
    <p:sldId id="276" r:id="rId19"/>
    <p:sldId id="267" r:id="rId20"/>
    <p:sldId id="268" r:id="rId21"/>
    <p:sldId id="277" r:id="rId22"/>
    <p:sldId id="281" r:id="rId23"/>
    <p:sldId id="278" r:id="rId24"/>
    <p:sldId id="280" r:id="rId25"/>
    <p:sldId id="279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Fourie, Karen" initials="FK" lastIdx="2" clrIdx="1">
    <p:extLst>
      <p:ext uri="{19B8F6BF-5375-455C-9EA6-DF929625EA0E}">
        <p15:presenceInfo xmlns:p15="http://schemas.microsoft.com/office/powerpoint/2012/main" userId="S-1-5-21-3524910601-498402293-2984387116-75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1T14:11:53.45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6T11:41:27.754" idx="2">
    <p:pos x="6363" y="997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419" y="924791"/>
            <a:ext cx="9696594" cy="2262781"/>
          </a:xfrm>
        </p:spPr>
        <p:txBody>
          <a:bodyPr>
            <a:normAutofit/>
          </a:bodyPr>
          <a:lstStyle/>
          <a:p>
            <a:r>
              <a:rPr lang="en-US" sz="6000" b="1" dirty="0"/>
              <a:t>Senior Case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016" y="4205879"/>
            <a:ext cx="8915399" cy="1126283"/>
          </a:xfrm>
        </p:spPr>
        <p:txBody>
          <a:bodyPr>
            <a:noAutofit/>
          </a:bodyPr>
          <a:lstStyle/>
          <a:p>
            <a:r>
              <a:rPr lang="en-US" sz="2000" b="1" dirty="0"/>
              <a:t>Karen </a:t>
            </a:r>
            <a:r>
              <a:rPr lang="en-US" sz="2000" b="1" dirty="0" err="1"/>
              <a:t>Yberico</a:t>
            </a:r>
            <a:r>
              <a:rPr lang="en-US" sz="2000" b="1" dirty="0"/>
              <a:t> Fourie</a:t>
            </a:r>
          </a:p>
          <a:p>
            <a:r>
              <a:rPr lang="en-US" sz="2000" b="1" dirty="0"/>
              <a:t>RUHS Family Medicine Program </a:t>
            </a:r>
          </a:p>
          <a:p>
            <a:r>
              <a:rPr lang="en-US" sz="2000" b="1" dirty="0"/>
              <a:t>PGY - 3</a:t>
            </a:r>
          </a:p>
        </p:txBody>
      </p:sp>
    </p:spTree>
    <p:extLst>
      <p:ext uri="{BB962C8B-B14F-4D97-AF65-F5344CB8AC3E}">
        <p14:creationId xmlns:p14="http://schemas.microsoft.com/office/powerpoint/2010/main" val="261736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24" y="1888547"/>
            <a:ext cx="6549303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7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71" y="332509"/>
            <a:ext cx="8911687" cy="654627"/>
          </a:xfrm>
        </p:spPr>
        <p:txBody>
          <a:bodyPr>
            <a:normAutofit/>
          </a:bodyPr>
          <a:lstStyle/>
          <a:p>
            <a:r>
              <a:rPr lang="en-US" sz="2000" b="1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43" y="987136"/>
            <a:ext cx="9878041" cy="2597728"/>
          </a:xfrm>
        </p:spPr>
        <p:txBody>
          <a:bodyPr>
            <a:normAutofit/>
          </a:bodyPr>
          <a:lstStyle/>
          <a:p>
            <a:r>
              <a:rPr lang="en-US" dirty="0"/>
              <a:t>6/3 Admit to </a:t>
            </a:r>
            <a:r>
              <a:rPr lang="en-US" dirty="0" err="1"/>
              <a:t>MedSurg</a:t>
            </a:r>
            <a:r>
              <a:rPr lang="en-US" dirty="0"/>
              <a:t> for CAP Ceftriaxone and Azithromycin (6/3-6/5)</a:t>
            </a:r>
          </a:p>
          <a:p>
            <a:r>
              <a:rPr lang="en-US" dirty="0"/>
              <a:t>6/5 RRT - Acute hypoxic respiratory failure and sepsis protocol alerted </a:t>
            </a:r>
          </a:p>
          <a:p>
            <a:r>
              <a:rPr lang="en-US" dirty="0"/>
              <a:t>Patient </a:t>
            </a:r>
            <a:r>
              <a:rPr lang="en-US" dirty="0" err="1"/>
              <a:t>dessating</a:t>
            </a:r>
            <a:r>
              <a:rPr lang="en-US" dirty="0"/>
              <a:t> low 80's on 50 </a:t>
            </a:r>
            <a:r>
              <a:rPr lang="en-US" dirty="0" err="1"/>
              <a:t>lts</a:t>
            </a:r>
            <a:r>
              <a:rPr lang="en-US" dirty="0"/>
              <a:t> facemask.  Levaquin.  </a:t>
            </a:r>
          </a:p>
          <a:p>
            <a:r>
              <a:rPr lang="en-US" dirty="0"/>
              <a:t>CXR on shows worsening of airspace disease compared to previous CXR on 6/3.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3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7" y="841663"/>
            <a:ext cx="9401175" cy="58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647700"/>
            <a:ext cx="6681356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18" y="647700"/>
            <a:ext cx="62691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4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3391"/>
            <a:ext cx="8915400" cy="4757831"/>
          </a:xfrm>
        </p:spPr>
        <p:txBody>
          <a:bodyPr/>
          <a:lstStyle/>
          <a:p>
            <a:r>
              <a:rPr lang="en-US" dirty="0"/>
              <a:t>6/6 upgraded to MICU for Acute Respiratory Failure; He was found to have necrotizing PNA of the RLL and RML on bronchoscopy.  Pt was start on </a:t>
            </a:r>
            <a:r>
              <a:rPr lang="en-US" dirty="0" err="1"/>
              <a:t>Meropenen</a:t>
            </a:r>
            <a:r>
              <a:rPr lang="en-US" dirty="0"/>
              <a:t>, Fluconazole, Vancomycin, Azithromycin; Pt continue spiking daily fever .</a:t>
            </a:r>
          </a:p>
          <a:p>
            <a:r>
              <a:rPr lang="en-US" dirty="0"/>
              <a:t>6/7 R pleural effusion and chest tube placement </a:t>
            </a:r>
          </a:p>
          <a:p>
            <a:r>
              <a:rPr lang="en-US" dirty="0"/>
              <a:t>6/10 Fluconazole was stopped,  as cocci and crypto were both negative</a:t>
            </a:r>
          </a:p>
          <a:p>
            <a:r>
              <a:rPr lang="en-US" dirty="0"/>
              <a:t>6/12</a:t>
            </a:r>
            <a:r>
              <a:rPr lang="en-US" b="1" dirty="0"/>
              <a:t> </a:t>
            </a:r>
            <a:r>
              <a:rPr lang="en-US" dirty="0"/>
              <a:t>tracheostomy was placed, and chest tube was removed.</a:t>
            </a:r>
            <a:endParaRPr lang="en-US" b="1" dirty="0"/>
          </a:p>
          <a:p>
            <a:r>
              <a:rPr lang="en-US" dirty="0"/>
              <a:t>Patient was weaned off the vent on, tolerating blow-by and stable for downgrade to the floor</a:t>
            </a:r>
          </a:p>
        </p:txBody>
      </p:sp>
    </p:spTree>
    <p:extLst>
      <p:ext uri="{BB962C8B-B14F-4D97-AF65-F5344CB8AC3E}">
        <p14:creationId xmlns:p14="http://schemas.microsoft.com/office/powerpoint/2010/main" val="15058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CDAC-E4E0-4896-9B06-060AF879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79657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Hospital</a:t>
            </a:r>
            <a:r>
              <a:rPr lang="en-US" b="1" dirty="0"/>
              <a:t> </a:t>
            </a:r>
            <a:r>
              <a:rPr lang="en-US" sz="1800" b="1" dirty="0"/>
              <a:t>course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8729-009B-48AB-AAB2-7DF0C71B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8962"/>
            <a:ext cx="8915400" cy="4522260"/>
          </a:xfrm>
        </p:spPr>
        <p:txBody>
          <a:bodyPr>
            <a:normAutofit/>
          </a:bodyPr>
          <a:lstStyle/>
          <a:p>
            <a:r>
              <a:rPr lang="en-US" dirty="0"/>
              <a:t>6/14 </a:t>
            </a:r>
            <a:r>
              <a:rPr lang="en-US" dirty="0" err="1"/>
              <a:t>Sujita</a:t>
            </a:r>
            <a:r>
              <a:rPr lang="en-US" dirty="0"/>
              <a:t>: </a:t>
            </a:r>
            <a:r>
              <a:rPr lang="en-US" b="1" dirty="0"/>
              <a:t>can not r/o </a:t>
            </a:r>
            <a:r>
              <a:rPr lang="en-US" b="1" dirty="0" err="1"/>
              <a:t>coccidioides</a:t>
            </a:r>
            <a:r>
              <a:rPr lang="en-US" b="1" dirty="0"/>
              <a:t>, cryptococcus, histoplasma, aspergillus infection. Legionella unlikely. </a:t>
            </a:r>
          </a:p>
          <a:p>
            <a:pPr marL="0" indent="0">
              <a:buNone/>
            </a:pPr>
            <a:r>
              <a:rPr lang="en-US" dirty="0"/>
              <a:t>	Restart fluconazole 400mg IV Q24 for fungal coverage</a:t>
            </a:r>
          </a:p>
          <a:p>
            <a:pPr marL="0" indent="0">
              <a:buNone/>
            </a:pPr>
            <a:r>
              <a:rPr lang="en-US" dirty="0"/>
              <a:t>	Follow up final BAL culture</a:t>
            </a:r>
          </a:p>
          <a:p>
            <a:r>
              <a:rPr lang="en-US" dirty="0"/>
              <a:t>6/15 Bronchoscopy with bronchoalveolar lavage: (WBC 271 N88% E2%)</a:t>
            </a:r>
          </a:p>
          <a:p>
            <a:r>
              <a:rPr lang="en-US" dirty="0"/>
              <a:t>6/18 &gt; 24 hours afebrile.  </a:t>
            </a:r>
            <a:r>
              <a:rPr lang="en-US" b="1" dirty="0">
                <a:solidFill>
                  <a:srgbClr val="FF0000"/>
                </a:solidFill>
              </a:rPr>
              <a:t>BAL 2+ Candida albicans 1+ fungus isolated </a:t>
            </a:r>
          </a:p>
          <a:p>
            <a:r>
              <a:rPr lang="en-US" dirty="0"/>
              <a:t>6/20 BAL positive for </a:t>
            </a:r>
            <a:r>
              <a:rPr lang="en-US" b="1" dirty="0">
                <a:solidFill>
                  <a:srgbClr val="FF0000"/>
                </a:solidFill>
              </a:rPr>
              <a:t>COCCIDIOIDES IMMITIS</a:t>
            </a:r>
            <a:endParaRPr lang="en-US" b="1" dirty="0"/>
          </a:p>
          <a:p>
            <a:r>
              <a:rPr lang="en-US" dirty="0"/>
              <a:t>6/20 </a:t>
            </a:r>
            <a:r>
              <a:rPr lang="en-US" dirty="0" err="1"/>
              <a:t>Fluconazol</a:t>
            </a:r>
            <a:r>
              <a:rPr lang="en-US" dirty="0"/>
              <a:t> IV Q24 switch to </a:t>
            </a:r>
            <a:r>
              <a:rPr lang="en-US" b="1" dirty="0"/>
              <a:t>Fluconazole 600 mg PO daily </a:t>
            </a:r>
          </a:p>
          <a:p>
            <a:pPr marL="0" indent="0">
              <a:buNone/>
            </a:pPr>
            <a:r>
              <a:rPr lang="en-US" b="1" dirty="0"/>
              <a:t>(6/20 - ) Patient will need to continue with same regimen and completed total of 6 months as per ID recommendation. </a:t>
            </a:r>
          </a:p>
          <a:p>
            <a:pPr marL="0" indent="0">
              <a:buNone/>
            </a:pPr>
            <a:r>
              <a:rPr lang="en-US" dirty="0"/>
              <a:t>6/25 trach decannulation after 2 days of capped trail. At discharge patient was sating 98% breathing at RA without distress.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372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419225"/>
            <a:ext cx="444817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1" y="4010025"/>
            <a:ext cx="4943475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87" y="2714625"/>
            <a:ext cx="429577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6575" y="2345293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Culture Fungus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4704483"/>
            <a:ext cx="5018809" cy="14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41EE-DE60-4FE5-A031-E46A3F5B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667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</a:t>
            </a:r>
            <a:r>
              <a:rPr lang="en-US" b="1" dirty="0" err="1"/>
              <a:t>Coccidioidomycosis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22E6-449B-46A5-9143-6AED7756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3789"/>
            <a:ext cx="8915400" cy="4467433"/>
          </a:xfrm>
        </p:spPr>
        <p:txBody>
          <a:bodyPr/>
          <a:lstStyle/>
          <a:p>
            <a:r>
              <a:rPr lang="en-US" dirty="0"/>
              <a:t>Also know as Cocci or Valley fever, caused by fungus </a:t>
            </a:r>
          </a:p>
          <a:p>
            <a:r>
              <a:rPr lang="en-US" dirty="0"/>
              <a:t>Incubation period averages 10-16 days, with a range of less than 7 days to 30 days.</a:t>
            </a:r>
          </a:p>
          <a:p>
            <a:r>
              <a:rPr lang="en-US" baseline="30000" dirty="0"/>
              <a:t> </a:t>
            </a:r>
            <a:r>
              <a:rPr lang="en-US" dirty="0"/>
              <a:t>Approximately 30-40% of patients develop symptomatic disease, ranging from a mild influenza like illness, to subacute pneumonia, to, rarely, respiratory failure.</a:t>
            </a:r>
          </a:p>
          <a:p>
            <a:r>
              <a:rPr lang="en-US" dirty="0"/>
              <a:t>Common symptoms of primary infection are nonspecific and include fever, cough, chest pain, fatigue, dyspnea, headache, arthralgias, and/or myalgias, </a:t>
            </a:r>
            <a:r>
              <a:rPr lang="en-US"/>
              <a:t>skin lesion.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9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0226"/>
          </a:xfrm>
        </p:spPr>
        <p:txBody>
          <a:bodyPr>
            <a:noAutofit/>
          </a:bodyPr>
          <a:lstStyle/>
          <a:p>
            <a:r>
              <a:rPr lang="en-US" sz="2800" b="1" dirty="0"/>
              <a:t>People who are at risk for severe or disseminated disease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3327"/>
            <a:ext cx="8915400" cy="4227895"/>
          </a:xfrm>
        </p:spPr>
        <p:txBody>
          <a:bodyPr/>
          <a:lstStyle/>
          <a:p>
            <a:r>
              <a:rPr lang="en-US" dirty="0"/>
              <a:t>People with compromise or suppressed immune system, like those having HIV, those receiving corticosteroids, and pregnant women (particularly in 3 trimester) </a:t>
            </a:r>
          </a:p>
          <a:p>
            <a:pPr marL="0" indent="0">
              <a:buNone/>
            </a:pPr>
            <a:r>
              <a:rPr lang="en-US" sz="2800" b="1" dirty="0"/>
              <a:t>Who is most likely to die from </a:t>
            </a:r>
            <a:r>
              <a:rPr lang="en-US" sz="2800" b="1" dirty="0" err="1"/>
              <a:t>Coccidioidomycosis</a:t>
            </a:r>
            <a:r>
              <a:rPr lang="en-US" sz="2800" b="1" dirty="0"/>
              <a:t>? </a:t>
            </a:r>
          </a:p>
          <a:p>
            <a:pPr marL="0" indent="0">
              <a:buNone/>
            </a:pPr>
            <a:r>
              <a:rPr lang="en-US" dirty="0"/>
              <a:t>- Native Americans and Hispanics</a:t>
            </a:r>
          </a:p>
          <a:p>
            <a:pPr marL="0" indent="0">
              <a:buNone/>
            </a:pPr>
            <a:r>
              <a:rPr lang="en-US" dirty="0"/>
              <a:t>- Anyone over 65</a:t>
            </a:r>
          </a:p>
          <a:p>
            <a:pPr marL="0" indent="0">
              <a:buNone/>
            </a:pPr>
            <a:r>
              <a:rPr lang="en-US" dirty="0"/>
              <a:t>- People who have condition of a compromised immune system including HIV, TB, DM, autoimmune disease, organ transplant and cancers of the lymphatic cells</a:t>
            </a:r>
          </a:p>
        </p:txBody>
      </p:sp>
    </p:spTree>
    <p:extLst>
      <p:ext uri="{BB962C8B-B14F-4D97-AF65-F5344CB8AC3E}">
        <p14:creationId xmlns:p14="http://schemas.microsoft.com/office/powerpoint/2010/main" val="120273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AEFD3181-F6A2-4B19-946E-01B3E1AF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78" y="643467"/>
            <a:ext cx="7605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 illness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History</a:t>
            </a:r>
          </a:p>
          <a:p>
            <a:pPr marL="0" indent="0">
              <a:buNone/>
            </a:pPr>
            <a:r>
              <a:rPr lang="en-US" dirty="0"/>
              <a:t>1 week history of productive cough with yellow to white sputum, subjective fevers, chills, dyspnea, nausea and NBNB vomiting. </a:t>
            </a:r>
          </a:p>
          <a:p>
            <a:pPr marL="0" indent="0">
              <a:buNone/>
            </a:pPr>
            <a:r>
              <a:rPr lang="en-US" dirty="0"/>
              <a:t>He was taking “some pills” he was given 1 month ago but not regularly. He denies sick contacts. He denies similar symptoms in the past. He also notes numbness and tingling of BLE to the ankles for many months.</a:t>
            </a:r>
          </a:p>
        </p:txBody>
      </p:sp>
    </p:spTree>
    <p:extLst>
      <p:ext uri="{BB962C8B-B14F-4D97-AF65-F5344CB8AC3E}">
        <p14:creationId xmlns:p14="http://schemas.microsoft.com/office/powerpoint/2010/main" val="117300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334A5-BC7C-4647-B129-D45173A3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3" y="1006458"/>
            <a:ext cx="7708232" cy="48408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31D3AB-F745-4202-A904-2AFF616F5BFC}"/>
              </a:ext>
            </a:extLst>
          </p:cNvPr>
          <p:cNvSpPr/>
          <p:nvPr/>
        </p:nvSpPr>
        <p:spPr>
          <a:xfrm>
            <a:off x="6615034" y="24558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57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25" y="208473"/>
            <a:ext cx="8911687" cy="518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Diagnostic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94" y="13335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Patients who are suspected of having </a:t>
            </a:r>
            <a:r>
              <a:rPr lang="en-US" dirty="0" err="1"/>
              <a:t>Coccidioidomycosis</a:t>
            </a:r>
            <a:r>
              <a:rPr lang="en-US" dirty="0"/>
              <a:t> are typically evaluated with Culture, Microscopic examination or serologic testing ( very sensitive) </a:t>
            </a:r>
          </a:p>
          <a:p>
            <a:r>
              <a:rPr lang="en-US" dirty="0"/>
              <a:t>Eosinophilia </a:t>
            </a:r>
          </a:p>
          <a:p>
            <a:r>
              <a:rPr lang="en-US" dirty="0"/>
              <a:t>Serologic studies include: Enzyme-linked immunoassays </a:t>
            </a:r>
            <a:r>
              <a:rPr lang="en-US" b="1" dirty="0"/>
              <a:t>(EIAs) </a:t>
            </a:r>
            <a:r>
              <a:rPr lang="en-US" dirty="0"/>
              <a:t>and immunodiffusion tests </a:t>
            </a:r>
            <a:r>
              <a:rPr lang="en-US" b="1" dirty="0"/>
              <a:t>(ID) </a:t>
            </a:r>
            <a:r>
              <a:rPr lang="en-US" dirty="0"/>
              <a:t>to detect IgM or IgG antibodies and </a:t>
            </a:r>
            <a:r>
              <a:rPr lang="en-US" b="1" dirty="0"/>
              <a:t>(CF) </a:t>
            </a:r>
            <a:r>
              <a:rPr lang="en-US" dirty="0"/>
              <a:t>to detect IgG antibody </a:t>
            </a:r>
          </a:p>
          <a:p>
            <a:r>
              <a:rPr lang="en-US" dirty="0"/>
              <a:t>Antibodies can take weeks to develop. Patients with early infection, repeated serologic testing or attempting to visualize or culture the fungus may be the only way to establish the diagnosis</a:t>
            </a:r>
          </a:p>
          <a:p>
            <a:r>
              <a:rPr lang="en-US" dirty="0"/>
              <a:t>If</a:t>
            </a:r>
            <a:r>
              <a:rPr lang="en-US" b="1" dirty="0"/>
              <a:t> ID </a:t>
            </a:r>
            <a:r>
              <a:rPr lang="en-US" dirty="0"/>
              <a:t>test is qualitatively positive, complement fixation </a:t>
            </a:r>
            <a:r>
              <a:rPr lang="en-US" b="1" dirty="0"/>
              <a:t>(CF) </a:t>
            </a:r>
            <a:r>
              <a:rPr lang="en-US" dirty="0"/>
              <a:t>test or a quantitative immunodiffusion test should be carried out. These titers can be used to monitor the response to treatment.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81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Titers &gt;= 1:4 in serum are consistent with current recent infection, and titer &gt;=1:32 extra pulmonary dissemination.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37" y="3472822"/>
            <a:ext cx="6619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708"/>
          </a:xfrm>
        </p:spPr>
        <p:txBody>
          <a:bodyPr>
            <a:normAutofit/>
          </a:bodyPr>
          <a:lstStyle/>
          <a:p>
            <a:r>
              <a:rPr lang="en-US" sz="3200" b="1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1499754"/>
            <a:ext cx="8915400" cy="4121727"/>
          </a:xfrm>
        </p:spPr>
        <p:txBody>
          <a:bodyPr>
            <a:normAutofit fontScale="92500"/>
          </a:bodyPr>
          <a:lstStyle/>
          <a:p>
            <a:r>
              <a:rPr lang="en-US" dirty="0"/>
              <a:t>No evidence to determine whether antifungal treatment for uncomplicated </a:t>
            </a:r>
            <a:r>
              <a:rPr lang="en-US" dirty="0" err="1"/>
              <a:t>coccidioidal</a:t>
            </a:r>
            <a:r>
              <a:rPr lang="en-US" dirty="0"/>
              <a:t> infections reduces symptom duration or prevents complications. Some infections will resolve without antifungal treatment. </a:t>
            </a:r>
          </a:p>
          <a:p>
            <a:r>
              <a:rPr lang="en-US" dirty="0"/>
              <a:t>Infectious Diseases Society of America (IDSA) guidelines suggest treatment for primary pulmonary </a:t>
            </a:r>
            <a:r>
              <a:rPr lang="en-US" dirty="0" err="1"/>
              <a:t>coccidioidomycosis</a:t>
            </a:r>
            <a:r>
              <a:rPr lang="en-US" dirty="0"/>
              <a:t> in patients who:</a:t>
            </a:r>
          </a:p>
          <a:p>
            <a:pPr lvl="0"/>
            <a:r>
              <a:rPr lang="en-US" dirty="0"/>
              <a:t>Are immunosuppressed </a:t>
            </a:r>
          </a:p>
          <a:p>
            <a:pPr lvl="0"/>
            <a:r>
              <a:rPr lang="en-US" dirty="0"/>
              <a:t>Have severe or significantly debilitating illness</a:t>
            </a:r>
          </a:p>
          <a:p>
            <a:pPr lvl="0"/>
            <a:r>
              <a:rPr lang="en-US" dirty="0"/>
              <a:t>Have diabetes or are frail because of age or comorbidities</a:t>
            </a:r>
          </a:p>
          <a:p>
            <a:pPr lvl="0"/>
            <a:r>
              <a:rPr lang="en-US" dirty="0"/>
              <a:t>Are pregnant</a:t>
            </a:r>
          </a:p>
          <a:p>
            <a:pPr lvl="0"/>
            <a:r>
              <a:rPr lang="en-US" dirty="0"/>
              <a:t>Are of African or Filipino ancestry</a:t>
            </a:r>
          </a:p>
          <a:p>
            <a:r>
              <a:rPr lang="en-US" dirty="0"/>
              <a:t>Disseminated </a:t>
            </a:r>
            <a:r>
              <a:rPr lang="en-US" dirty="0" err="1"/>
              <a:t>coccidioidomycosis</a:t>
            </a:r>
            <a:r>
              <a:rPr lang="en-US" dirty="0"/>
              <a:t> requires antifungal treatment, typically </a:t>
            </a:r>
            <a:r>
              <a:rPr lang="en-US" b="1" dirty="0">
                <a:solidFill>
                  <a:srgbClr val="FF0000"/>
                </a:solidFill>
              </a:rPr>
              <a:t>fluconazole or amphotericin B.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4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582016"/>
            <a:ext cx="8010525" cy="5275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592" y="103315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CXR 11/15/2018</a:t>
            </a:r>
          </a:p>
        </p:txBody>
      </p:sp>
    </p:spTree>
    <p:extLst>
      <p:ext uri="{BB962C8B-B14F-4D97-AF65-F5344CB8AC3E}">
        <p14:creationId xmlns:p14="http://schemas.microsoft.com/office/powerpoint/2010/main" val="4137793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17" y="1038225"/>
            <a:ext cx="8077200" cy="5819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666" y="225632"/>
            <a:ext cx="819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 Chest 04/2019</a:t>
            </a:r>
          </a:p>
          <a:p>
            <a:r>
              <a:rPr lang="en-US" dirty="0"/>
              <a:t>continue fluconazole 600 mg PO daily, duration undetermined 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16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79" y="426368"/>
            <a:ext cx="4352925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877" y="2133600"/>
            <a:ext cx="4762500" cy="42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71" y="1886389"/>
            <a:ext cx="4886325" cy="2863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92" y="697833"/>
            <a:ext cx="4086225" cy="57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4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8082"/>
            <a:ext cx="8915400" cy="463314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Past Medical History</a:t>
            </a:r>
          </a:p>
          <a:p>
            <a:pPr marL="0" indent="0">
              <a:buNone/>
            </a:pPr>
            <a:r>
              <a:rPr lang="en-US" dirty="0"/>
              <a:t>Diabetes Mellitus diagnosed ~12 years ago, no on medication </a:t>
            </a:r>
          </a:p>
          <a:p>
            <a:pPr marL="0" indent="0">
              <a:buNone/>
            </a:pPr>
            <a:r>
              <a:rPr lang="en-US" b="1" u="sng" dirty="0"/>
              <a:t>Past Surgical History</a:t>
            </a:r>
          </a:p>
          <a:p>
            <a:pPr marL="0" indent="0">
              <a:buNone/>
            </a:pPr>
            <a:r>
              <a:rPr lang="en-US" dirty="0"/>
              <a:t>No contributory </a:t>
            </a:r>
          </a:p>
          <a:p>
            <a:pPr marL="0" indent="0">
              <a:buNone/>
            </a:pPr>
            <a:r>
              <a:rPr lang="en-US" b="1" u="sng" dirty="0"/>
              <a:t>Medication </a:t>
            </a:r>
            <a:r>
              <a:rPr lang="en-US" dirty="0"/>
              <a:t>none</a:t>
            </a:r>
          </a:p>
          <a:p>
            <a:pPr marL="0" indent="0">
              <a:buNone/>
            </a:pPr>
            <a:r>
              <a:rPr lang="en-US" b="1" u="sng" dirty="0"/>
              <a:t>Family history</a:t>
            </a:r>
            <a:r>
              <a:rPr lang="en-US" dirty="0"/>
              <a:t> Diabetes in his mother and siblings; Hypertension and MI in his father.</a:t>
            </a:r>
          </a:p>
          <a:p>
            <a:pPr marL="0" indent="0">
              <a:buNone/>
            </a:pPr>
            <a:r>
              <a:rPr lang="en-US" b="1" u="sng" dirty="0"/>
              <a:t>Social</a:t>
            </a:r>
            <a:r>
              <a:rPr lang="en-US" dirty="0"/>
              <a:t>   Live at home with wife and two children who are healthy. There are no pets at home</a:t>
            </a:r>
          </a:p>
          <a:p>
            <a:pPr marL="0" indent="0">
              <a:buNone/>
            </a:pPr>
            <a:r>
              <a:rPr lang="en-US" dirty="0"/>
              <a:t>Work  landscaping (cleaning underground, rivers and after fire place). Denies tobacco, alcohol or illicit drugs.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5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18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26695"/>
            <a:ext cx="8915400" cy="4884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ROS</a:t>
            </a:r>
          </a:p>
          <a:p>
            <a:r>
              <a:rPr lang="en-US" dirty="0"/>
              <a:t>Constitutional: Positive for </a:t>
            </a:r>
            <a:r>
              <a:rPr lang="en-US" dirty="0">
                <a:solidFill>
                  <a:srgbClr val="FF0000"/>
                </a:solidFill>
              </a:rPr>
              <a:t>chills, fatigue and fever</a:t>
            </a:r>
            <a:r>
              <a:rPr lang="en-US" dirty="0"/>
              <a:t>. </a:t>
            </a:r>
          </a:p>
          <a:p>
            <a:r>
              <a:rPr lang="en-US" dirty="0"/>
              <a:t>HENT: Negative for congestion, facial swelling and rhinorrhea.  </a:t>
            </a:r>
          </a:p>
          <a:p>
            <a:r>
              <a:rPr lang="en-US" dirty="0"/>
              <a:t>Eyes: Negative for pain. </a:t>
            </a:r>
          </a:p>
          <a:p>
            <a:r>
              <a:rPr lang="en-US" dirty="0"/>
              <a:t>Respiratory: </a:t>
            </a:r>
            <a:r>
              <a:rPr lang="en-US" dirty="0">
                <a:solidFill>
                  <a:srgbClr val="FF0000"/>
                </a:solidFill>
              </a:rPr>
              <a:t>cough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shortness of breath. </a:t>
            </a:r>
            <a:r>
              <a:rPr lang="en-US" dirty="0"/>
              <a:t> </a:t>
            </a:r>
          </a:p>
          <a:p>
            <a:r>
              <a:rPr lang="en-US" dirty="0"/>
              <a:t>Cardiovascular:  </a:t>
            </a:r>
            <a:r>
              <a:rPr lang="en-US" dirty="0">
                <a:solidFill>
                  <a:srgbClr val="FF0000"/>
                </a:solidFill>
              </a:rPr>
              <a:t>chest pain</a:t>
            </a:r>
            <a:r>
              <a:rPr lang="en-US" dirty="0"/>
              <a:t>. </a:t>
            </a:r>
          </a:p>
          <a:p>
            <a:r>
              <a:rPr lang="en-US" dirty="0"/>
              <a:t>Gastrointestinal: </a:t>
            </a:r>
            <a:r>
              <a:rPr lang="en-US" dirty="0">
                <a:solidFill>
                  <a:srgbClr val="FF0000"/>
                </a:solidFill>
              </a:rPr>
              <a:t>Abdominal pain, nausea and vomiting</a:t>
            </a:r>
            <a:r>
              <a:rPr lang="en-US" dirty="0"/>
              <a:t>. Negative for diarrhea. </a:t>
            </a:r>
          </a:p>
          <a:p>
            <a:r>
              <a:rPr lang="en-US" dirty="0"/>
              <a:t>Endocrine:  </a:t>
            </a:r>
            <a:r>
              <a:rPr lang="en-US" dirty="0">
                <a:solidFill>
                  <a:srgbClr val="FF0000"/>
                </a:solidFill>
              </a:rPr>
              <a:t>polyuria. </a:t>
            </a:r>
          </a:p>
          <a:p>
            <a:r>
              <a:rPr lang="en-US" dirty="0"/>
              <a:t>Genitourinary: Negative for decreased urine volume and dysuria. </a:t>
            </a:r>
          </a:p>
          <a:p>
            <a:r>
              <a:rPr lang="en-US" dirty="0"/>
              <a:t>Musculoskeletal: Negative for gait problem. </a:t>
            </a:r>
          </a:p>
          <a:p>
            <a:r>
              <a:rPr lang="en-US" dirty="0"/>
              <a:t>Skin: Negative for rash. </a:t>
            </a:r>
          </a:p>
          <a:p>
            <a:r>
              <a:rPr lang="en-US" dirty="0"/>
              <a:t>Allergic/Immunologic: Negative for environmental allergies. </a:t>
            </a:r>
          </a:p>
          <a:p>
            <a:r>
              <a:rPr lang="en-US" dirty="0"/>
              <a:t>Neurological: </a:t>
            </a:r>
            <a:r>
              <a:rPr lang="en-US" dirty="0">
                <a:solidFill>
                  <a:srgbClr val="FF0000"/>
                </a:solidFill>
              </a:rPr>
              <a:t>Headedness. </a:t>
            </a:r>
          </a:p>
          <a:p>
            <a:r>
              <a:rPr lang="en-US" dirty="0"/>
              <a:t>Hematological: Does not bruise/bleed easily. </a:t>
            </a:r>
          </a:p>
          <a:p>
            <a:r>
              <a:rPr lang="en-US" dirty="0"/>
              <a:t>Psychiatric/Behavioral: Negative for agitation. 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5046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591" y="624109"/>
            <a:ext cx="9894021" cy="1062681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Vital signs and Physical exam </a:t>
            </a:r>
            <a:br>
              <a:rPr lang="en-US" sz="1000" b="1" dirty="0"/>
            </a:br>
            <a:br>
              <a:rPr lang="en-US" sz="1000" b="1" dirty="0"/>
            </a:br>
            <a:r>
              <a:rPr lang="en-US" sz="1800" b="1" dirty="0"/>
              <a:t>BP 144/83 | Pulse  88  | Temp 99.5 °F (37.5 °C) (Oral)  | </a:t>
            </a:r>
            <a:r>
              <a:rPr lang="en-US" sz="1800" b="1" dirty="0" err="1"/>
              <a:t>Resp</a:t>
            </a:r>
            <a:r>
              <a:rPr lang="en-US" sz="1800" b="1" dirty="0"/>
              <a:t>  </a:t>
            </a:r>
            <a:r>
              <a:rPr lang="en-US" sz="1800" b="1" dirty="0">
                <a:solidFill>
                  <a:srgbClr val="FF0000"/>
                </a:solidFill>
              </a:rPr>
              <a:t>26 </a:t>
            </a:r>
            <a:r>
              <a:rPr lang="en-US" sz="1800" b="1" dirty="0"/>
              <a:t> | </a:t>
            </a:r>
            <a:r>
              <a:rPr lang="en-US" sz="1800" b="1" dirty="0" err="1"/>
              <a:t>Ht</a:t>
            </a:r>
            <a:r>
              <a:rPr lang="en-US" sz="1800" b="1" dirty="0"/>
              <a:t> 1.676 m (5' 6")  | </a:t>
            </a:r>
            <a:r>
              <a:rPr lang="en-US" sz="1800" b="1" dirty="0" err="1"/>
              <a:t>Wt</a:t>
            </a:r>
            <a:r>
              <a:rPr lang="en-US" sz="1800" b="1" dirty="0"/>
              <a:t> 75.5 kg (166 </a:t>
            </a:r>
            <a:r>
              <a:rPr lang="en-US" sz="1800" b="1" dirty="0" err="1"/>
              <a:t>lb</a:t>
            </a:r>
            <a:r>
              <a:rPr lang="en-US" sz="1800" b="1" dirty="0"/>
              <a:t> 7.2 </a:t>
            </a:r>
            <a:r>
              <a:rPr lang="en-US" sz="1800" b="1" dirty="0" err="1"/>
              <a:t>oz</a:t>
            </a:r>
            <a:r>
              <a:rPr lang="en-US" sz="1800" b="1" dirty="0"/>
              <a:t>)  | SpO2 94%  | BMI 26.87 kg/m²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1686790"/>
            <a:ext cx="10567553" cy="5077691"/>
          </a:xfrm>
        </p:spPr>
        <p:txBody>
          <a:bodyPr>
            <a:noAutofit/>
          </a:bodyPr>
          <a:lstStyle/>
          <a:p>
            <a:r>
              <a:rPr lang="en-US" sz="1600" dirty="0"/>
              <a:t>Constitutional: He is oriented to person, place, and time. He appears well-developed and well-nourished. No distress. </a:t>
            </a:r>
          </a:p>
          <a:p>
            <a:r>
              <a:rPr lang="en-US" sz="1600" dirty="0"/>
              <a:t>HENT: </a:t>
            </a:r>
          </a:p>
          <a:p>
            <a:r>
              <a:rPr lang="en-US" sz="1600" dirty="0"/>
              <a:t>Head: </a:t>
            </a:r>
            <a:r>
              <a:rPr lang="en-US" sz="1600" dirty="0" err="1"/>
              <a:t>Normocephalic</a:t>
            </a:r>
            <a:r>
              <a:rPr lang="en-US" sz="1600" dirty="0"/>
              <a:t>. </a:t>
            </a:r>
          </a:p>
          <a:p>
            <a:r>
              <a:rPr lang="en-US" sz="1600" dirty="0"/>
              <a:t>Eyes: Pupils are equal, round, and reactive to light. No scleral icterus. </a:t>
            </a:r>
          </a:p>
          <a:p>
            <a:r>
              <a:rPr lang="en-US" sz="1600" dirty="0"/>
              <a:t>Neck: Neck supple. </a:t>
            </a:r>
          </a:p>
          <a:p>
            <a:r>
              <a:rPr lang="en-US" sz="1600" dirty="0"/>
              <a:t>Cardiovascular: Normal rate, regular rhythm and normal heart sounds.  Exam reveals no gallop and no friction rub.  </a:t>
            </a:r>
          </a:p>
          <a:p>
            <a:r>
              <a:rPr lang="en-US" sz="1600" dirty="0"/>
              <a:t>No murmur heard.</a:t>
            </a:r>
          </a:p>
          <a:p>
            <a:r>
              <a:rPr lang="en-US" sz="1600" dirty="0"/>
              <a:t>Pulmonary/Chest:  </a:t>
            </a:r>
            <a:r>
              <a:rPr lang="en-US" sz="1600" b="1" dirty="0">
                <a:solidFill>
                  <a:srgbClr val="FF0000"/>
                </a:solidFill>
              </a:rPr>
              <a:t>coarse breath sound on the RLL</a:t>
            </a:r>
          </a:p>
          <a:p>
            <a:r>
              <a:rPr lang="en-US" sz="1600" dirty="0"/>
              <a:t>Abdominal: Soft.  no distension. There is </a:t>
            </a:r>
            <a:r>
              <a:rPr lang="en-US" sz="1600" dirty="0">
                <a:solidFill>
                  <a:srgbClr val="FF0000"/>
                </a:solidFill>
              </a:rPr>
              <a:t>tenderness </a:t>
            </a:r>
            <a:r>
              <a:rPr lang="en-US" sz="1600" b="1" dirty="0">
                <a:solidFill>
                  <a:srgbClr val="FF0000"/>
                </a:solidFill>
              </a:rPr>
              <a:t>(diffuse)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/>
              <a:t>There is no rebound and no guarding. </a:t>
            </a:r>
            <a:br>
              <a:rPr lang="en-US" sz="1600" dirty="0"/>
            </a:br>
            <a:r>
              <a:rPr lang="en-US" sz="1600" dirty="0"/>
              <a:t>Musculoskeletal: Normal range of motion. He exhibits no edema or deformity. </a:t>
            </a:r>
            <a:br>
              <a:rPr lang="en-US" sz="1600" dirty="0"/>
            </a:br>
            <a:r>
              <a:rPr lang="en-US" sz="1600" dirty="0"/>
              <a:t>Neurological: He is alert and oriented to person, place, and time. No cranial nerve deficit. </a:t>
            </a:r>
          </a:p>
          <a:p>
            <a:r>
              <a:rPr lang="en-US" sz="1600" dirty="0"/>
              <a:t>Skin: Skin is warm.</a:t>
            </a:r>
          </a:p>
        </p:txBody>
      </p:sp>
    </p:spTree>
    <p:extLst>
      <p:ext uri="{BB962C8B-B14F-4D97-AF65-F5344CB8AC3E}">
        <p14:creationId xmlns:p14="http://schemas.microsoft.com/office/powerpoint/2010/main" val="420588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Differential 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Pneumonia </a:t>
            </a:r>
          </a:p>
          <a:p>
            <a:r>
              <a:rPr lang="en-US" dirty="0"/>
              <a:t>Gastroenteritis </a:t>
            </a:r>
          </a:p>
          <a:p>
            <a:r>
              <a:rPr lang="en-US" dirty="0"/>
              <a:t>Dehydration </a:t>
            </a:r>
          </a:p>
          <a:p>
            <a:r>
              <a:rPr lang="en-US" dirty="0"/>
              <a:t>DKA </a:t>
            </a:r>
          </a:p>
          <a:p>
            <a:r>
              <a:rPr lang="en-US" dirty="0"/>
              <a:t>Sepsis</a:t>
            </a:r>
          </a:p>
          <a:p>
            <a:r>
              <a:rPr lang="en-US" dirty="0"/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313904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84" y="1346785"/>
            <a:ext cx="3819525" cy="5045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86" y="1310313"/>
            <a:ext cx="3124200" cy="5045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2430" y="94098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0" y="94098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CBC</a:t>
            </a:r>
          </a:p>
        </p:txBody>
      </p:sp>
    </p:spTree>
    <p:extLst>
      <p:ext uri="{BB962C8B-B14F-4D97-AF65-F5344CB8AC3E}">
        <p14:creationId xmlns:p14="http://schemas.microsoft.com/office/powerpoint/2010/main" val="29963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7" y="2088574"/>
            <a:ext cx="3830554" cy="429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9137" y="155061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gas, vein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1466" y="1550616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B-</a:t>
            </a:r>
            <a:r>
              <a:rPr lang="en-US" b="1" dirty="0" err="1">
                <a:solidFill>
                  <a:srgbClr val="FF0000"/>
                </a:solidFill>
              </a:rPr>
              <a:t>Hydroxybutyrate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66" y="1919948"/>
            <a:ext cx="350520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466" y="3523653"/>
            <a:ext cx="3819524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466" y="4238028"/>
            <a:ext cx="3565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265335"/>
            <a:ext cx="5800725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069900"/>
            <a:ext cx="541020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860357"/>
            <a:ext cx="43719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943826"/>
            <a:ext cx="3857625" cy="657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3536156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Histoplasma</a:t>
            </a:r>
            <a:r>
              <a:rPr lang="en-US" b="1" dirty="0">
                <a:solidFill>
                  <a:srgbClr val="FF0000"/>
                </a:solidFill>
              </a:rPr>
              <a:t> 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" y="2536625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Cryptococcus screen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1788823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Legionella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5262562"/>
            <a:ext cx="5514975" cy="561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275" y="48932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Pneumocystis </a:t>
            </a:r>
          </a:p>
        </p:txBody>
      </p:sp>
    </p:spTree>
    <p:extLst>
      <p:ext uri="{BB962C8B-B14F-4D97-AF65-F5344CB8AC3E}">
        <p14:creationId xmlns:p14="http://schemas.microsoft.com/office/powerpoint/2010/main" val="7882396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698</Words>
  <Application>Microsoft Office PowerPoint</Application>
  <PresentationFormat>Widescreen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Wisp</vt:lpstr>
      <vt:lpstr>Senior Case Presentation </vt:lpstr>
      <vt:lpstr>History of present illness </vt:lpstr>
      <vt:lpstr>PowerPoint Presentation</vt:lpstr>
      <vt:lpstr>PowerPoint Presentation</vt:lpstr>
      <vt:lpstr>Vital signs and Physical exam   BP 144/83 | Pulse  88  | Temp 99.5 °F (37.5 °C) (Oral)  | Resp  26  | Ht 1.676 m (5' 6")  | Wt 75.5 kg (166 lb 7.2 oz)  | SpO2 94%  | BMI 26.87 kg/m² </vt:lpstr>
      <vt:lpstr>Differential Diagnosis </vt:lpstr>
      <vt:lpstr>PowerPoint Presentation</vt:lpstr>
      <vt:lpstr>PowerPoint Presentation</vt:lpstr>
      <vt:lpstr>PowerPoint Presentation</vt:lpstr>
      <vt:lpstr>PowerPoint Presentation</vt:lpstr>
      <vt:lpstr>Hospital course</vt:lpstr>
      <vt:lpstr>PowerPoint Presentation</vt:lpstr>
      <vt:lpstr>PowerPoint Presentation</vt:lpstr>
      <vt:lpstr>PowerPoint Presentation</vt:lpstr>
      <vt:lpstr>Hospital course</vt:lpstr>
      <vt:lpstr>PowerPoint Presentation</vt:lpstr>
      <vt:lpstr>What is Coccidioidomycosis?</vt:lpstr>
      <vt:lpstr>People who are at risk for severe or disseminated disease are:</vt:lpstr>
      <vt:lpstr>PowerPoint Presentation</vt:lpstr>
      <vt:lpstr>PowerPoint Presentation</vt:lpstr>
      <vt:lpstr>Diagnostic test 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Fourie, Karen</dc:creator>
  <cp:lastModifiedBy>Ebelynn Skinner</cp:lastModifiedBy>
  <cp:revision>28</cp:revision>
  <dcterms:created xsi:type="dcterms:W3CDTF">2019-11-16T01:49:39Z</dcterms:created>
  <dcterms:modified xsi:type="dcterms:W3CDTF">2020-06-10T15:59:45Z</dcterms:modified>
</cp:coreProperties>
</file>