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59" r:id="rId4"/>
    <p:sldId id="261" r:id="rId5"/>
    <p:sldId id="264" r:id="rId6"/>
    <p:sldId id="258" r:id="rId7"/>
    <p:sldId id="260" r:id="rId8"/>
    <p:sldId id="262" r:id="rId9"/>
    <p:sldId id="263" r:id="rId10"/>
    <p:sldId id="265" r:id="rId11"/>
    <p:sldId id="273" r:id="rId12"/>
    <p:sldId id="268" r:id="rId13"/>
    <p:sldId id="274" r:id="rId14"/>
    <p:sldId id="275" r:id="rId15"/>
    <p:sldId id="276" r:id="rId16"/>
    <p:sldId id="266" r:id="rId17"/>
    <p:sldId id="267" r:id="rId18"/>
    <p:sldId id="269" r:id="rId19"/>
    <p:sldId id="270" r:id="rId20"/>
    <p:sldId id="271"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9212"/>
  </p:normalViewPr>
  <p:slideViewPr>
    <p:cSldViewPr snapToGrid="0" snapToObjects="1">
      <p:cViewPr varScale="1">
        <p:scale>
          <a:sx n="114" d="100"/>
          <a:sy n="114" d="100"/>
        </p:scale>
        <p:origin x="4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8E970B-31E2-7A40-85D0-B9CE14003F3B}" type="datetimeFigureOut">
              <a:rPr lang="en-US" smtClean="0"/>
              <a:t>5/6/2020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0292EA-A0C5-CD4E-9086-2E525E7AB99A}" type="slidenum">
              <a:rPr lang="en-US" smtClean="0"/>
              <a:t>‹#›</a:t>
            </a:fld>
            <a:endParaRPr lang="en-US"/>
          </a:p>
        </p:txBody>
      </p:sp>
    </p:spTree>
    <p:extLst>
      <p:ext uri="{BB962C8B-B14F-4D97-AF65-F5344CB8AC3E}">
        <p14:creationId xmlns:p14="http://schemas.microsoft.com/office/powerpoint/2010/main" val="41868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0292EA-A0C5-CD4E-9086-2E525E7AB99A}" type="slidenum">
              <a:rPr lang="en-US" smtClean="0"/>
              <a:t>1</a:t>
            </a:fld>
            <a:endParaRPr lang="en-US"/>
          </a:p>
        </p:txBody>
      </p:sp>
    </p:spTree>
    <p:extLst>
      <p:ext uri="{BB962C8B-B14F-4D97-AF65-F5344CB8AC3E}">
        <p14:creationId xmlns:p14="http://schemas.microsoft.com/office/powerpoint/2010/main" val="3734818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Conversion disorder, hemiplegic migraine, seizure, disorder, complex migraine, spinal lesion, intracranial mass, seizure disorder, subarachnoid hemorrhage, embolic or hemorrhagic stroke</a:t>
            </a:r>
          </a:p>
        </p:txBody>
      </p:sp>
      <p:sp>
        <p:nvSpPr>
          <p:cNvPr id="4" name="Slide Number Placeholder 3"/>
          <p:cNvSpPr>
            <a:spLocks noGrp="1"/>
          </p:cNvSpPr>
          <p:nvPr>
            <p:ph type="sldNum" sz="quarter" idx="5"/>
          </p:nvPr>
        </p:nvSpPr>
        <p:spPr/>
        <p:txBody>
          <a:bodyPr/>
          <a:lstStyle/>
          <a:p>
            <a:fld id="{340292EA-A0C5-CD4E-9086-2E525E7AB99A}" type="slidenum">
              <a:rPr lang="en-US" smtClean="0"/>
              <a:t>5</a:t>
            </a:fld>
            <a:endParaRPr lang="en-US"/>
          </a:p>
        </p:txBody>
      </p:sp>
    </p:spTree>
    <p:extLst>
      <p:ext uri="{BB962C8B-B14F-4D97-AF65-F5344CB8AC3E}">
        <p14:creationId xmlns:p14="http://schemas.microsoft.com/office/powerpoint/2010/main" val="2644185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0292EA-A0C5-CD4E-9086-2E525E7AB99A}" type="slidenum">
              <a:rPr lang="en-US" smtClean="0"/>
              <a:t>10</a:t>
            </a:fld>
            <a:endParaRPr lang="en-US"/>
          </a:p>
        </p:txBody>
      </p:sp>
    </p:spTree>
    <p:extLst>
      <p:ext uri="{BB962C8B-B14F-4D97-AF65-F5344CB8AC3E}">
        <p14:creationId xmlns:p14="http://schemas.microsoft.com/office/powerpoint/2010/main" val="3766581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example of migraine without aura will be menstrual migraine </a:t>
            </a:r>
          </a:p>
        </p:txBody>
      </p:sp>
      <p:sp>
        <p:nvSpPr>
          <p:cNvPr id="4" name="Slide Number Placeholder 3"/>
          <p:cNvSpPr>
            <a:spLocks noGrp="1"/>
          </p:cNvSpPr>
          <p:nvPr>
            <p:ph type="sldNum" sz="quarter" idx="5"/>
          </p:nvPr>
        </p:nvSpPr>
        <p:spPr/>
        <p:txBody>
          <a:bodyPr/>
          <a:lstStyle/>
          <a:p>
            <a:fld id="{340292EA-A0C5-CD4E-9086-2E525E7AB99A}" type="slidenum">
              <a:rPr lang="en-US" smtClean="0"/>
              <a:t>13</a:t>
            </a:fld>
            <a:endParaRPr lang="en-US"/>
          </a:p>
        </p:txBody>
      </p:sp>
    </p:spTree>
    <p:extLst>
      <p:ext uri="{BB962C8B-B14F-4D97-AF65-F5344CB8AC3E}">
        <p14:creationId xmlns:p14="http://schemas.microsoft.com/office/powerpoint/2010/main" val="3713708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FHM: familial hemiplegic migraine</a:t>
            </a:r>
          </a:p>
        </p:txBody>
      </p:sp>
      <p:sp>
        <p:nvSpPr>
          <p:cNvPr id="4" name="Slide Number Placeholder 3"/>
          <p:cNvSpPr>
            <a:spLocks noGrp="1"/>
          </p:cNvSpPr>
          <p:nvPr>
            <p:ph type="sldNum" sz="quarter" idx="5"/>
          </p:nvPr>
        </p:nvSpPr>
        <p:spPr/>
        <p:txBody>
          <a:bodyPr/>
          <a:lstStyle/>
          <a:p>
            <a:fld id="{340292EA-A0C5-CD4E-9086-2E525E7AB99A}" type="slidenum">
              <a:rPr lang="en-US" smtClean="0"/>
              <a:t>17</a:t>
            </a:fld>
            <a:endParaRPr lang="en-US"/>
          </a:p>
        </p:txBody>
      </p:sp>
    </p:spTree>
    <p:extLst>
      <p:ext uri="{BB962C8B-B14F-4D97-AF65-F5344CB8AC3E}">
        <p14:creationId xmlns:p14="http://schemas.microsoft.com/office/powerpoint/2010/main" val="3528408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F015-30DE-7645-9686-EC532C8293AB}"/>
              </a:ext>
            </a:extLst>
          </p:cNvPr>
          <p:cNvSpPr>
            <a:spLocks noGrp="1"/>
          </p:cNvSpPr>
          <p:nvPr>
            <p:ph type="ctrTitle"/>
          </p:nvPr>
        </p:nvSpPr>
        <p:spPr/>
        <p:txBody>
          <a:bodyPr/>
          <a:lstStyle/>
          <a:p>
            <a:r>
              <a:rPr lang="en-US" dirty="0"/>
              <a:t>OH MY GOD, I AM HAVING A STROKE!</a:t>
            </a:r>
          </a:p>
        </p:txBody>
      </p:sp>
      <p:sp>
        <p:nvSpPr>
          <p:cNvPr id="3" name="Subtitle 2">
            <a:extLst>
              <a:ext uri="{FF2B5EF4-FFF2-40B4-BE49-F238E27FC236}">
                <a16:creationId xmlns:a16="http://schemas.microsoft.com/office/drawing/2014/main" id="{8D4DF10E-64BB-D746-8D29-CFC105063D01}"/>
              </a:ext>
            </a:extLst>
          </p:cNvPr>
          <p:cNvSpPr>
            <a:spLocks noGrp="1"/>
          </p:cNvSpPr>
          <p:nvPr>
            <p:ph type="subTitle" idx="1"/>
          </p:nvPr>
        </p:nvSpPr>
        <p:spPr/>
        <p:txBody>
          <a:bodyPr/>
          <a:lstStyle/>
          <a:p>
            <a:r>
              <a:rPr lang="en-US" dirty="0"/>
              <a:t>A 17-year old adolescent male with left sided hemiplegia </a:t>
            </a:r>
          </a:p>
        </p:txBody>
      </p:sp>
      <p:sp>
        <p:nvSpPr>
          <p:cNvPr id="5" name="TextBox 4">
            <a:extLst>
              <a:ext uri="{FF2B5EF4-FFF2-40B4-BE49-F238E27FC236}">
                <a16:creationId xmlns:a16="http://schemas.microsoft.com/office/drawing/2014/main" id="{358B3678-9E3F-CC46-A402-53491C2A0356}"/>
              </a:ext>
            </a:extLst>
          </p:cNvPr>
          <p:cNvSpPr txBox="1"/>
          <p:nvPr/>
        </p:nvSpPr>
        <p:spPr>
          <a:xfrm>
            <a:off x="512444" y="5292425"/>
            <a:ext cx="5583556" cy="923330"/>
          </a:xfrm>
          <a:prstGeom prst="rect">
            <a:avLst/>
          </a:prstGeom>
          <a:noFill/>
        </p:spPr>
        <p:txBody>
          <a:bodyPr wrap="square" rtlCol="0">
            <a:spAutoFit/>
          </a:bodyPr>
          <a:lstStyle/>
          <a:p>
            <a:r>
              <a:rPr lang="en-US" dirty="0">
                <a:solidFill>
                  <a:schemeClr val="bg1"/>
                </a:solidFill>
              </a:rPr>
              <a:t>Presenter: Heidi Pang PGY3 RUHS/UCR Family Medicine </a:t>
            </a:r>
          </a:p>
          <a:p>
            <a:endParaRPr lang="en-US" dirty="0">
              <a:solidFill>
                <a:schemeClr val="bg1"/>
              </a:solidFill>
            </a:endParaRPr>
          </a:p>
          <a:p>
            <a:r>
              <a:rPr lang="en-US" dirty="0">
                <a:solidFill>
                  <a:schemeClr val="bg1"/>
                </a:solidFill>
              </a:rPr>
              <a:t>Advisor: Dr Ryan Buller</a:t>
            </a:r>
          </a:p>
        </p:txBody>
      </p:sp>
    </p:spTree>
    <p:extLst>
      <p:ext uri="{BB962C8B-B14F-4D97-AF65-F5344CB8AC3E}">
        <p14:creationId xmlns:p14="http://schemas.microsoft.com/office/powerpoint/2010/main" val="1597062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8DC3-3518-904E-A418-0084698229DA}"/>
              </a:ext>
            </a:extLst>
          </p:cNvPr>
          <p:cNvSpPr>
            <a:spLocks noGrp="1"/>
          </p:cNvSpPr>
          <p:nvPr>
            <p:ph type="title"/>
          </p:nvPr>
        </p:nvSpPr>
        <p:spPr/>
        <p:txBody>
          <a:bodyPr/>
          <a:lstStyle/>
          <a:p>
            <a:r>
              <a:rPr lang="en-US" dirty="0"/>
              <a:t>Hospital course</a:t>
            </a:r>
          </a:p>
        </p:txBody>
      </p:sp>
      <p:sp>
        <p:nvSpPr>
          <p:cNvPr id="3" name="Content Placeholder 2">
            <a:extLst>
              <a:ext uri="{FF2B5EF4-FFF2-40B4-BE49-F238E27FC236}">
                <a16:creationId xmlns:a16="http://schemas.microsoft.com/office/drawing/2014/main" id="{38B9994D-F6C0-CA49-A8CB-1B4EA511C10A}"/>
              </a:ext>
            </a:extLst>
          </p:cNvPr>
          <p:cNvSpPr>
            <a:spLocks noGrp="1"/>
          </p:cNvSpPr>
          <p:nvPr>
            <p:ph idx="1"/>
          </p:nvPr>
        </p:nvSpPr>
        <p:spPr/>
        <p:txBody>
          <a:bodyPr/>
          <a:lstStyle/>
          <a:p>
            <a:r>
              <a:rPr lang="en-US" dirty="0"/>
              <a:t>Additional Studies</a:t>
            </a:r>
          </a:p>
          <a:p>
            <a:pPr lvl="1"/>
            <a:r>
              <a:rPr lang="en-US" dirty="0"/>
              <a:t>Echo: Left ventricular systolic function was low normal, grossly normal cardiac anatomy</a:t>
            </a:r>
          </a:p>
          <a:p>
            <a:pPr lvl="1"/>
            <a:r>
              <a:rPr lang="en-US" dirty="0"/>
              <a:t>VEEG:  normal</a:t>
            </a:r>
          </a:p>
          <a:p>
            <a:r>
              <a:rPr lang="en-US" dirty="0"/>
              <a:t>Anyone else you would like to consult? What other history questions would you want to know?</a:t>
            </a:r>
          </a:p>
          <a:p>
            <a:pPr lvl="1"/>
            <a:r>
              <a:rPr lang="en-US" dirty="0"/>
              <a:t>Pediatric Neuropsychology </a:t>
            </a:r>
          </a:p>
        </p:txBody>
      </p:sp>
    </p:spTree>
    <p:extLst>
      <p:ext uri="{BB962C8B-B14F-4D97-AF65-F5344CB8AC3E}">
        <p14:creationId xmlns:p14="http://schemas.microsoft.com/office/powerpoint/2010/main" val="19134405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18129-3E17-6944-BCD8-A2456208B766}"/>
              </a:ext>
            </a:extLst>
          </p:cNvPr>
          <p:cNvSpPr>
            <a:spLocks noGrp="1"/>
          </p:cNvSpPr>
          <p:nvPr>
            <p:ph type="title"/>
          </p:nvPr>
        </p:nvSpPr>
        <p:spPr/>
        <p:txBody>
          <a:bodyPr/>
          <a:lstStyle/>
          <a:p>
            <a:r>
              <a:rPr lang="en-US" dirty="0"/>
              <a:t>More history:</a:t>
            </a:r>
          </a:p>
        </p:txBody>
      </p:sp>
      <p:sp>
        <p:nvSpPr>
          <p:cNvPr id="3" name="Content Placeholder 2">
            <a:extLst>
              <a:ext uri="{FF2B5EF4-FFF2-40B4-BE49-F238E27FC236}">
                <a16:creationId xmlns:a16="http://schemas.microsoft.com/office/drawing/2014/main" id="{87E4D5ED-B14B-8E4B-9B2E-AAB0BF3DA053}"/>
              </a:ext>
            </a:extLst>
          </p:cNvPr>
          <p:cNvSpPr>
            <a:spLocks noGrp="1"/>
          </p:cNvSpPr>
          <p:nvPr>
            <p:ph idx="1"/>
          </p:nvPr>
        </p:nvSpPr>
        <p:spPr/>
        <p:txBody>
          <a:bodyPr>
            <a:normAutofit lnSpcReduction="10000"/>
          </a:bodyPr>
          <a:lstStyle/>
          <a:p>
            <a:r>
              <a:rPr lang="en-US" dirty="0"/>
              <a:t>Academic history: currently has all As except for one F in English. Onset of syncope was while he was on his way to meet his English teacher to discuss his grade. Mother of patient reported that she and her husband are “very strict” with grades. Patient reported feeling overwhelmed in school with keeping his grades up as well as extra curricular activities. He thinks he had a C average the year prior</a:t>
            </a:r>
          </a:p>
          <a:p>
            <a:r>
              <a:rPr lang="en-US" dirty="0"/>
              <a:t>Social history: extremely active prior to ATV accident. Officer of a school club. Has been restrained from activity since accident due to injury and RBBB. Gained 50lbs since accident. 1.5 months prior to admission mother of patient suffered from drive by gunman shot while she was protecting her children inside her home. Patient works part time with his mother as a caregiver of home health agency. One of the patients he was close with recently passed away. Lives at home with mother, father, 2 sisters (15 and 11)</a:t>
            </a:r>
          </a:p>
          <a:p>
            <a:r>
              <a:rPr lang="en-US" dirty="0"/>
              <a:t>Prior psychiatric history: attended anger management 2 years age. Per mother, patient tend to internalize his feelings</a:t>
            </a:r>
          </a:p>
          <a:p>
            <a:r>
              <a:rPr lang="en-US" dirty="0"/>
              <a:t>GAD 7: 1, PHQ9: 5</a:t>
            </a:r>
          </a:p>
        </p:txBody>
      </p:sp>
    </p:spTree>
    <p:extLst>
      <p:ext uri="{BB962C8B-B14F-4D97-AF65-F5344CB8AC3E}">
        <p14:creationId xmlns:p14="http://schemas.microsoft.com/office/powerpoint/2010/main" val="2977986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CE57EE13-72B0-4FFA-ACE1-EBDE89340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322C7B-F2C8-F34C-93CD-566F2E947F80}"/>
              </a:ext>
            </a:extLst>
          </p:cNvPr>
          <p:cNvSpPr>
            <a:spLocks noGrp="1"/>
          </p:cNvSpPr>
          <p:nvPr>
            <p:ph type="title"/>
          </p:nvPr>
        </p:nvSpPr>
        <p:spPr>
          <a:xfrm>
            <a:off x="4449960" y="1507414"/>
            <a:ext cx="7295507" cy="3703320"/>
          </a:xfrm>
        </p:spPr>
        <p:txBody>
          <a:bodyPr vert="horz" lIns="91440" tIns="45720" rIns="91440" bIns="45720" rtlCol="0" anchor="ctr">
            <a:normAutofit/>
          </a:bodyPr>
          <a:lstStyle/>
          <a:p>
            <a:r>
              <a:rPr lang="en-US" sz="4800" dirty="0">
                <a:solidFill>
                  <a:schemeClr val="accent1"/>
                </a:solidFill>
              </a:rPr>
              <a:t>Hemiplegic migraine</a:t>
            </a:r>
          </a:p>
        </p:txBody>
      </p:sp>
      <p:sp>
        <p:nvSpPr>
          <p:cNvPr id="18" name="Rectangle 17">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2209064" y="3329711"/>
            <a:ext cx="3703320" cy="5872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73967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E91A7-8350-BF47-BE23-50ADA289ACC4}"/>
              </a:ext>
            </a:extLst>
          </p:cNvPr>
          <p:cNvSpPr>
            <a:spLocks noGrp="1"/>
          </p:cNvSpPr>
          <p:nvPr>
            <p:ph type="title"/>
          </p:nvPr>
        </p:nvSpPr>
        <p:spPr/>
        <p:txBody>
          <a:bodyPr/>
          <a:lstStyle/>
          <a:p>
            <a:r>
              <a:rPr lang="en-US" dirty="0"/>
              <a:t>General diagnostic criteria for migraine</a:t>
            </a:r>
          </a:p>
        </p:txBody>
      </p:sp>
      <p:sp>
        <p:nvSpPr>
          <p:cNvPr id="4" name="Content Placeholder 3">
            <a:extLst>
              <a:ext uri="{FF2B5EF4-FFF2-40B4-BE49-F238E27FC236}">
                <a16:creationId xmlns:a16="http://schemas.microsoft.com/office/drawing/2014/main" id="{9D023C2A-108B-3849-BB81-24ADE025E420}"/>
              </a:ext>
            </a:extLst>
          </p:cNvPr>
          <p:cNvSpPr>
            <a:spLocks noGrp="1"/>
          </p:cNvSpPr>
          <p:nvPr>
            <p:ph sz="half" idx="1"/>
          </p:nvPr>
        </p:nvSpPr>
        <p:spPr>
          <a:xfrm>
            <a:off x="581194" y="2089275"/>
            <a:ext cx="5422390" cy="4158049"/>
          </a:xfrm>
        </p:spPr>
        <p:txBody>
          <a:bodyPr>
            <a:normAutofit fontScale="77500" lnSpcReduction="20000"/>
          </a:bodyPr>
          <a:lstStyle/>
          <a:p>
            <a:r>
              <a:rPr lang="en-US" dirty="0"/>
              <a:t>Migraine without aura</a:t>
            </a:r>
          </a:p>
          <a:p>
            <a:pPr marL="666900" lvl="1" indent="-342900">
              <a:buAutoNum type="alphaUcPeriod"/>
            </a:pPr>
            <a:r>
              <a:rPr lang="en-US" dirty="0"/>
              <a:t>at least 5 attacks fulfilling criteria B through D</a:t>
            </a:r>
          </a:p>
          <a:p>
            <a:pPr marL="666900" lvl="1" indent="-342900">
              <a:buAutoNum type="alphaUcPeriod"/>
            </a:pPr>
            <a:r>
              <a:rPr lang="en-US" dirty="0"/>
              <a:t>Headache attacks lasting 4-72 hours (untreated or unsuccessfully treated)</a:t>
            </a:r>
          </a:p>
          <a:p>
            <a:pPr marL="666900" lvl="1" indent="-342900">
              <a:buAutoNum type="alphaUcPeriod"/>
            </a:pPr>
            <a:r>
              <a:rPr lang="en-US" dirty="0"/>
              <a:t>Headache has at least 2 of the following characteristics:</a:t>
            </a:r>
          </a:p>
          <a:p>
            <a:pPr marL="936900" lvl="2" indent="-342900"/>
            <a:r>
              <a:rPr lang="en-US" dirty="0"/>
              <a:t>Unilateral location</a:t>
            </a:r>
          </a:p>
          <a:p>
            <a:pPr marL="936900" lvl="2" indent="-342900"/>
            <a:r>
              <a:rPr lang="en-US" dirty="0"/>
              <a:t>Pulsating quality</a:t>
            </a:r>
          </a:p>
          <a:p>
            <a:pPr marL="936900" lvl="2" indent="-342900"/>
            <a:r>
              <a:rPr lang="en-US" dirty="0"/>
              <a:t>Moderate or severe pain intensity</a:t>
            </a:r>
          </a:p>
          <a:p>
            <a:pPr marL="936900" lvl="2" indent="-342900"/>
            <a:r>
              <a:rPr lang="en-US" dirty="0"/>
              <a:t>Aggravation by or causing avoidance of routine physical activity (</a:t>
            </a:r>
            <a:r>
              <a:rPr lang="en-US" dirty="0" err="1"/>
              <a:t>e.g</a:t>
            </a:r>
            <a:r>
              <a:rPr lang="en-US" dirty="0"/>
              <a:t> walking or climbing stairs)</a:t>
            </a:r>
          </a:p>
          <a:p>
            <a:pPr marL="666900" lvl="1" indent="-342900">
              <a:buFont typeface="+mj-lt"/>
              <a:buAutoNum type="alphaUcPeriod"/>
            </a:pPr>
            <a:r>
              <a:rPr lang="en-US" dirty="0"/>
              <a:t>During headache at least one of the following:</a:t>
            </a:r>
          </a:p>
          <a:p>
            <a:pPr lvl="2"/>
            <a:r>
              <a:rPr lang="en-US" dirty="0"/>
              <a:t>Nausea, vomiting, or both</a:t>
            </a:r>
          </a:p>
          <a:p>
            <a:pPr lvl="2"/>
            <a:r>
              <a:rPr lang="en-US" dirty="0"/>
              <a:t>Photophobia and phonophobia</a:t>
            </a:r>
          </a:p>
          <a:p>
            <a:pPr marL="666900" lvl="1" indent="-342900">
              <a:buFont typeface="+mj-lt"/>
              <a:buAutoNum type="alphaUcPeriod"/>
            </a:pPr>
            <a:r>
              <a:rPr lang="en-US" dirty="0"/>
              <a:t>Not better accounted for by another ICD diagnosis</a:t>
            </a:r>
          </a:p>
          <a:p>
            <a:pPr marL="324000" lvl="1" indent="0">
              <a:buNone/>
            </a:pPr>
            <a:endParaRPr lang="en-US" dirty="0"/>
          </a:p>
          <a:p>
            <a:endParaRPr lang="en-US" dirty="0"/>
          </a:p>
        </p:txBody>
      </p:sp>
      <p:sp>
        <p:nvSpPr>
          <p:cNvPr id="5" name="Content Placeholder 4">
            <a:extLst>
              <a:ext uri="{FF2B5EF4-FFF2-40B4-BE49-F238E27FC236}">
                <a16:creationId xmlns:a16="http://schemas.microsoft.com/office/drawing/2014/main" id="{20E66A26-5A4B-9B4B-9F23-559598E30A85}"/>
              </a:ext>
            </a:extLst>
          </p:cNvPr>
          <p:cNvSpPr>
            <a:spLocks noGrp="1"/>
          </p:cNvSpPr>
          <p:nvPr>
            <p:ph sz="half" idx="2"/>
          </p:nvPr>
        </p:nvSpPr>
        <p:spPr>
          <a:xfrm>
            <a:off x="6188417" y="2198507"/>
            <a:ext cx="5422392" cy="4158049"/>
          </a:xfrm>
        </p:spPr>
        <p:txBody>
          <a:bodyPr>
            <a:normAutofit fontScale="77500" lnSpcReduction="20000"/>
          </a:bodyPr>
          <a:lstStyle/>
          <a:p>
            <a:r>
              <a:rPr lang="en-US" dirty="0"/>
              <a:t>Migraine with aura</a:t>
            </a:r>
          </a:p>
          <a:p>
            <a:pPr marL="666900" lvl="1" indent="-342900">
              <a:buFont typeface="+mj-lt"/>
              <a:buAutoNum type="alphaUcPeriod"/>
            </a:pPr>
            <a:r>
              <a:rPr lang="en-US" dirty="0"/>
              <a:t>At least 2 attacks fulfilling criterion B and C</a:t>
            </a:r>
          </a:p>
          <a:p>
            <a:pPr marL="666900" lvl="1" indent="-342900">
              <a:buFont typeface="+mj-lt"/>
              <a:buAutoNum type="alphaUcPeriod"/>
            </a:pPr>
            <a:r>
              <a:rPr lang="en-US" dirty="0"/>
              <a:t>One or more of the following fully reversible aura symptoms:</a:t>
            </a:r>
          </a:p>
          <a:p>
            <a:pPr lvl="2"/>
            <a:r>
              <a:rPr lang="en-US" dirty="0"/>
              <a:t>Visual </a:t>
            </a:r>
          </a:p>
          <a:p>
            <a:pPr lvl="2"/>
            <a:r>
              <a:rPr lang="en-US" dirty="0"/>
              <a:t>Sensory</a:t>
            </a:r>
          </a:p>
          <a:p>
            <a:pPr lvl="2"/>
            <a:r>
              <a:rPr lang="en-US" dirty="0"/>
              <a:t>Speech and/or language</a:t>
            </a:r>
          </a:p>
          <a:p>
            <a:pPr lvl="2"/>
            <a:r>
              <a:rPr lang="en-US" dirty="0"/>
              <a:t>Motor</a:t>
            </a:r>
          </a:p>
          <a:p>
            <a:pPr lvl="2"/>
            <a:r>
              <a:rPr lang="en-US" dirty="0"/>
              <a:t>Brainstem</a:t>
            </a:r>
          </a:p>
          <a:p>
            <a:pPr lvl="2"/>
            <a:r>
              <a:rPr lang="en-US" dirty="0"/>
              <a:t>Retinal </a:t>
            </a:r>
          </a:p>
          <a:p>
            <a:pPr marL="666900" lvl="1" indent="-342900">
              <a:buFont typeface="+mj-lt"/>
              <a:buAutoNum type="alphaUcPeriod"/>
            </a:pPr>
            <a:r>
              <a:rPr lang="en-US" dirty="0"/>
              <a:t>At least 3 of the following 6 characteristics:</a:t>
            </a:r>
          </a:p>
          <a:p>
            <a:pPr lvl="2"/>
            <a:r>
              <a:rPr lang="en-US" dirty="0"/>
              <a:t>At least one aura symptoms spreads gradually over </a:t>
            </a:r>
            <a:r>
              <a:rPr lang="en-US" u="sng" dirty="0"/>
              <a:t>&gt;</a:t>
            </a:r>
            <a:r>
              <a:rPr lang="en-US" dirty="0"/>
              <a:t> 5 minutes</a:t>
            </a:r>
          </a:p>
          <a:p>
            <a:pPr lvl="2"/>
            <a:r>
              <a:rPr lang="en-US" dirty="0"/>
              <a:t>2 or more symptoms occur in succession</a:t>
            </a:r>
          </a:p>
          <a:p>
            <a:pPr lvl="2"/>
            <a:r>
              <a:rPr lang="en-US" dirty="0"/>
              <a:t>Each individual aura symptom last 5 to 60 minutes</a:t>
            </a:r>
          </a:p>
          <a:p>
            <a:pPr lvl="2"/>
            <a:r>
              <a:rPr lang="en-US" dirty="0"/>
              <a:t>At least one aura symptom is unilateral or positive</a:t>
            </a:r>
          </a:p>
          <a:p>
            <a:pPr lvl="2"/>
            <a:r>
              <a:rPr lang="en-US" dirty="0"/>
              <a:t>Aura is accompanied or followed within 60 minutes by headache</a:t>
            </a:r>
          </a:p>
          <a:p>
            <a:pPr marL="666900" lvl="1" indent="-342900">
              <a:buFont typeface="+mj-lt"/>
              <a:buAutoNum type="alphaUcPeriod"/>
            </a:pPr>
            <a:r>
              <a:rPr lang="en-US" dirty="0"/>
              <a:t>Not better accounted for by another ICD diagnosis</a:t>
            </a:r>
          </a:p>
        </p:txBody>
      </p:sp>
    </p:spTree>
    <p:extLst>
      <p:ext uri="{BB962C8B-B14F-4D97-AF65-F5344CB8AC3E}">
        <p14:creationId xmlns:p14="http://schemas.microsoft.com/office/powerpoint/2010/main" val="1506979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E9E2C8C-5E05-7140-8A94-C101D936C638}"/>
              </a:ext>
            </a:extLst>
          </p:cNvPr>
          <p:cNvSpPr>
            <a:spLocks noGrp="1"/>
          </p:cNvSpPr>
          <p:nvPr>
            <p:ph type="title"/>
          </p:nvPr>
        </p:nvSpPr>
        <p:spPr/>
        <p:txBody>
          <a:bodyPr/>
          <a:lstStyle/>
          <a:p>
            <a:r>
              <a:rPr lang="en-US" dirty="0"/>
              <a:t>67 % of children and adolescents with migraine had premonitory symptoms prior</a:t>
            </a:r>
          </a:p>
        </p:txBody>
      </p:sp>
      <p:sp>
        <p:nvSpPr>
          <p:cNvPr id="6" name="Text Placeholder 5">
            <a:extLst>
              <a:ext uri="{FF2B5EF4-FFF2-40B4-BE49-F238E27FC236}">
                <a16:creationId xmlns:a16="http://schemas.microsoft.com/office/drawing/2014/main" id="{7699C0E1-9070-C14C-A061-1E9D4A9554D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13991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4D8BF6-4A56-0741-A731-584D5B2C65DF}"/>
              </a:ext>
            </a:extLst>
          </p:cNvPr>
          <p:cNvSpPr>
            <a:spLocks noGrp="1"/>
          </p:cNvSpPr>
          <p:nvPr>
            <p:ph type="title"/>
          </p:nvPr>
        </p:nvSpPr>
        <p:spPr/>
        <p:txBody>
          <a:bodyPr/>
          <a:lstStyle/>
          <a:p>
            <a:r>
              <a:rPr lang="en-US" dirty="0"/>
              <a:t>Migraine with aura: examples</a:t>
            </a:r>
          </a:p>
        </p:txBody>
      </p:sp>
      <p:sp>
        <p:nvSpPr>
          <p:cNvPr id="5" name="Content Placeholder 4">
            <a:extLst>
              <a:ext uri="{FF2B5EF4-FFF2-40B4-BE49-F238E27FC236}">
                <a16:creationId xmlns:a16="http://schemas.microsoft.com/office/drawing/2014/main" id="{4439CA8E-0127-9140-B12F-C1F0E153030F}"/>
              </a:ext>
            </a:extLst>
          </p:cNvPr>
          <p:cNvSpPr>
            <a:spLocks noGrp="1"/>
          </p:cNvSpPr>
          <p:nvPr>
            <p:ph idx="1"/>
          </p:nvPr>
        </p:nvSpPr>
        <p:spPr/>
        <p:txBody>
          <a:bodyPr/>
          <a:lstStyle/>
          <a:p>
            <a:r>
              <a:rPr lang="en-US" dirty="0"/>
              <a:t>Typical aura</a:t>
            </a:r>
          </a:p>
          <a:p>
            <a:r>
              <a:rPr lang="en-US" dirty="0"/>
              <a:t>Migraine with brainstem aura</a:t>
            </a:r>
          </a:p>
          <a:p>
            <a:r>
              <a:rPr lang="en-US" dirty="0"/>
              <a:t>Vestibular migraine</a:t>
            </a:r>
          </a:p>
          <a:p>
            <a:r>
              <a:rPr lang="en-US" dirty="0"/>
              <a:t>Retinal migraine</a:t>
            </a:r>
            <a:endParaRPr lang="en-US" b="1" dirty="0"/>
          </a:p>
          <a:p>
            <a:r>
              <a:rPr lang="en-US" b="1" dirty="0"/>
              <a:t>Hemiplegic Migraine</a:t>
            </a:r>
            <a:endParaRPr lang="en-US" dirty="0"/>
          </a:p>
        </p:txBody>
      </p:sp>
    </p:spTree>
    <p:extLst>
      <p:ext uri="{BB962C8B-B14F-4D97-AF65-F5344CB8AC3E}">
        <p14:creationId xmlns:p14="http://schemas.microsoft.com/office/powerpoint/2010/main" val="29399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nodeType="clickEffect">
                                  <p:stCondLst>
                                    <p:cond delay="0"/>
                                  </p:stCondLst>
                                  <p:childTnLst>
                                    <p:anim calcmode="discrete" valueType="str">
                                      <p:cBhvr override="childStyle">
                                        <p:cTn id="6" dur="2000" fill="hold"/>
                                        <p:tgtEl>
                                          <p:spTgt spid="5">
                                            <p:txEl>
                                              <p:pRg st="4" end="4"/>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7" presetClass="entr" presetSubtype="1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p:cTn id="11"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5">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D6927-D221-C04B-A976-7DED7B0AC235}"/>
              </a:ext>
            </a:extLst>
          </p:cNvPr>
          <p:cNvSpPr>
            <a:spLocks noGrp="1"/>
          </p:cNvSpPr>
          <p:nvPr>
            <p:ph type="title"/>
          </p:nvPr>
        </p:nvSpPr>
        <p:spPr/>
        <p:txBody>
          <a:bodyPr/>
          <a:lstStyle/>
          <a:p>
            <a:r>
              <a:rPr lang="en-US" dirty="0"/>
              <a:t>Hemiplegic migraine: Definition </a:t>
            </a:r>
          </a:p>
        </p:txBody>
      </p:sp>
      <p:sp>
        <p:nvSpPr>
          <p:cNvPr id="3" name="Content Placeholder 2">
            <a:extLst>
              <a:ext uri="{FF2B5EF4-FFF2-40B4-BE49-F238E27FC236}">
                <a16:creationId xmlns:a16="http://schemas.microsoft.com/office/drawing/2014/main" id="{37F926DA-9244-C746-9C34-63C6F7E8D88B}"/>
              </a:ext>
            </a:extLst>
          </p:cNvPr>
          <p:cNvSpPr>
            <a:spLocks noGrp="1"/>
          </p:cNvSpPr>
          <p:nvPr>
            <p:ph idx="1"/>
          </p:nvPr>
        </p:nvSpPr>
        <p:spPr/>
        <p:txBody>
          <a:bodyPr/>
          <a:lstStyle/>
          <a:p>
            <a:endParaRPr lang="en-US" dirty="0"/>
          </a:p>
          <a:p>
            <a:r>
              <a:rPr lang="en-US" dirty="0"/>
              <a:t>Can either be familiar or sporadic </a:t>
            </a:r>
          </a:p>
          <a:p>
            <a:r>
              <a:rPr lang="en-US" dirty="0"/>
              <a:t>Hallmark: unilateral weakness that accompanies a migraine headache attack</a:t>
            </a:r>
          </a:p>
          <a:p>
            <a:pPr lvl="1"/>
            <a:r>
              <a:rPr lang="en-US" dirty="0"/>
              <a:t>Weakness is manifestation of </a:t>
            </a:r>
            <a:r>
              <a:rPr lang="en-US" b="1" dirty="0"/>
              <a:t>motor aura </a:t>
            </a:r>
            <a:r>
              <a:rPr lang="en-US" dirty="0"/>
              <a:t>(with other forms of aura that impair vision, speech or sensation)</a:t>
            </a:r>
          </a:p>
          <a:p>
            <a:pPr marL="0" indent="0">
              <a:buNone/>
            </a:pPr>
            <a:endParaRPr lang="en-US" dirty="0"/>
          </a:p>
        </p:txBody>
      </p:sp>
    </p:spTree>
    <p:extLst>
      <p:ext uri="{BB962C8B-B14F-4D97-AF65-F5344CB8AC3E}">
        <p14:creationId xmlns:p14="http://schemas.microsoft.com/office/powerpoint/2010/main" val="4176281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A61F3-FF39-014B-BD69-BDC4AE007F1A}"/>
              </a:ext>
            </a:extLst>
          </p:cNvPr>
          <p:cNvSpPr>
            <a:spLocks noGrp="1"/>
          </p:cNvSpPr>
          <p:nvPr>
            <p:ph type="title"/>
          </p:nvPr>
        </p:nvSpPr>
        <p:spPr/>
        <p:txBody>
          <a:bodyPr/>
          <a:lstStyle/>
          <a:p>
            <a:r>
              <a:rPr lang="en-US" dirty="0"/>
              <a:t>Hemiplegic migraine: Pathogenesis</a:t>
            </a:r>
          </a:p>
        </p:txBody>
      </p:sp>
      <p:sp>
        <p:nvSpPr>
          <p:cNvPr id="3" name="Content Placeholder 2">
            <a:extLst>
              <a:ext uri="{FF2B5EF4-FFF2-40B4-BE49-F238E27FC236}">
                <a16:creationId xmlns:a16="http://schemas.microsoft.com/office/drawing/2014/main" id="{3C84AE47-A4CC-3547-897A-7AE0D253D609}"/>
              </a:ext>
            </a:extLst>
          </p:cNvPr>
          <p:cNvSpPr>
            <a:spLocks noGrp="1"/>
          </p:cNvSpPr>
          <p:nvPr>
            <p:ph idx="1"/>
          </p:nvPr>
        </p:nvSpPr>
        <p:spPr/>
        <p:txBody>
          <a:bodyPr/>
          <a:lstStyle/>
          <a:p>
            <a:r>
              <a:rPr lang="en-US" dirty="0"/>
              <a:t>The weakness that characterizes hemiplegic migraine is manifestation of motor aura</a:t>
            </a:r>
          </a:p>
          <a:p>
            <a:r>
              <a:rPr lang="en-US" dirty="0"/>
              <a:t>Aura likely caused by cortical spreading depression – a self propagating wave of neuronal and glial depolarization that spreads across the cerebral cortex</a:t>
            </a:r>
          </a:p>
          <a:p>
            <a:r>
              <a:rPr lang="en-US" dirty="0"/>
              <a:t>Familial hemiplegic migraine</a:t>
            </a:r>
          </a:p>
          <a:p>
            <a:pPr lvl="1"/>
            <a:r>
              <a:rPr lang="en-US" dirty="0"/>
              <a:t>Are channelopathies numbered according to the gene involved: FHM1, FHM2, FHM3</a:t>
            </a:r>
          </a:p>
          <a:p>
            <a:pPr lvl="1"/>
            <a:r>
              <a:rPr lang="en-US" dirty="0"/>
              <a:t>Autosomal dominant pattern: child of parent with familial hemiplegic migraine has 50% chance of inheriting mutation</a:t>
            </a:r>
          </a:p>
          <a:p>
            <a:r>
              <a:rPr lang="en-US" dirty="0"/>
              <a:t>Sporadic hemiplegic migraine</a:t>
            </a:r>
          </a:p>
          <a:p>
            <a:pPr lvl="1"/>
            <a:r>
              <a:rPr lang="en-US" dirty="0"/>
              <a:t>Patients who are the first member of their family to have hemiplegic migraine</a:t>
            </a:r>
          </a:p>
          <a:p>
            <a:pPr lvl="1"/>
            <a:r>
              <a:rPr lang="en-US" dirty="0"/>
              <a:t>Can also be from de novo mutations or inheritance from an asymptomatic parent on genes above</a:t>
            </a:r>
          </a:p>
          <a:p>
            <a:endParaRPr lang="en-US" dirty="0"/>
          </a:p>
        </p:txBody>
      </p:sp>
    </p:spTree>
    <p:extLst>
      <p:ext uri="{BB962C8B-B14F-4D97-AF65-F5344CB8AC3E}">
        <p14:creationId xmlns:p14="http://schemas.microsoft.com/office/powerpoint/2010/main" val="3094053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A3248-222B-644A-AADA-5C35A374DA5D}"/>
              </a:ext>
            </a:extLst>
          </p:cNvPr>
          <p:cNvSpPr>
            <a:spLocks noGrp="1"/>
          </p:cNvSpPr>
          <p:nvPr>
            <p:ph type="title"/>
          </p:nvPr>
        </p:nvSpPr>
        <p:spPr/>
        <p:txBody>
          <a:bodyPr/>
          <a:lstStyle/>
          <a:p>
            <a:r>
              <a:rPr lang="en-US" dirty="0"/>
              <a:t>Hemiplegic migraine: epidemiology</a:t>
            </a:r>
          </a:p>
        </p:txBody>
      </p:sp>
      <p:sp>
        <p:nvSpPr>
          <p:cNvPr id="3" name="Content Placeholder 2">
            <a:extLst>
              <a:ext uri="{FF2B5EF4-FFF2-40B4-BE49-F238E27FC236}">
                <a16:creationId xmlns:a16="http://schemas.microsoft.com/office/drawing/2014/main" id="{E1A62755-7B6E-B745-8B9C-9F6E2D1FCDA5}"/>
              </a:ext>
            </a:extLst>
          </p:cNvPr>
          <p:cNvSpPr>
            <a:spLocks noGrp="1"/>
          </p:cNvSpPr>
          <p:nvPr>
            <p:ph idx="1"/>
          </p:nvPr>
        </p:nvSpPr>
        <p:spPr/>
        <p:txBody>
          <a:bodyPr/>
          <a:lstStyle/>
          <a:p>
            <a:r>
              <a:rPr lang="en-US" dirty="0"/>
              <a:t>Rare disorder</a:t>
            </a:r>
          </a:p>
          <a:p>
            <a:r>
              <a:rPr lang="en-US" dirty="0"/>
              <a:t>Familial and sporadic versions occur with equal prevalence</a:t>
            </a:r>
          </a:p>
          <a:p>
            <a:r>
              <a:rPr lang="en-US" dirty="0"/>
              <a:t>Denmark: 0.01%</a:t>
            </a:r>
          </a:p>
          <a:p>
            <a:r>
              <a:rPr lang="en-US" dirty="0"/>
              <a:t>Average age of onset: 12-17 years</a:t>
            </a:r>
          </a:p>
          <a:p>
            <a:r>
              <a:rPr lang="en-US" dirty="0"/>
              <a:t>In many patients, frequency of attacks falls after age 50 years</a:t>
            </a:r>
          </a:p>
          <a:p>
            <a:r>
              <a:rPr lang="en-US" dirty="0"/>
              <a:t>Women with higher prevalence</a:t>
            </a:r>
          </a:p>
          <a:p>
            <a:pPr lvl="1"/>
            <a:r>
              <a:rPr lang="en-US" dirty="0"/>
              <a:t>Female to male ratio ranging from 2.5:1 to 4.3:1</a:t>
            </a:r>
          </a:p>
        </p:txBody>
      </p:sp>
    </p:spTree>
    <p:extLst>
      <p:ext uri="{BB962C8B-B14F-4D97-AF65-F5344CB8AC3E}">
        <p14:creationId xmlns:p14="http://schemas.microsoft.com/office/powerpoint/2010/main" val="4171042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586E-DB97-A940-A0DF-2BEE0CC69A25}"/>
              </a:ext>
            </a:extLst>
          </p:cNvPr>
          <p:cNvSpPr>
            <a:spLocks noGrp="1"/>
          </p:cNvSpPr>
          <p:nvPr>
            <p:ph type="title"/>
          </p:nvPr>
        </p:nvSpPr>
        <p:spPr/>
        <p:txBody>
          <a:bodyPr/>
          <a:lstStyle/>
          <a:p>
            <a:r>
              <a:rPr lang="en-US" dirty="0"/>
              <a:t>Hemiplegic migraine: diagnosis</a:t>
            </a:r>
          </a:p>
        </p:txBody>
      </p:sp>
      <p:sp>
        <p:nvSpPr>
          <p:cNvPr id="3" name="Content Placeholder 2">
            <a:extLst>
              <a:ext uri="{FF2B5EF4-FFF2-40B4-BE49-F238E27FC236}">
                <a16:creationId xmlns:a16="http://schemas.microsoft.com/office/drawing/2014/main" id="{6E24C555-58DD-ED4A-BD43-D45C05B13D1C}"/>
              </a:ext>
            </a:extLst>
          </p:cNvPr>
          <p:cNvSpPr>
            <a:spLocks noGrp="1"/>
          </p:cNvSpPr>
          <p:nvPr>
            <p:ph idx="1"/>
          </p:nvPr>
        </p:nvSpPr>
        <p:spPr/>
        <p:txBody>
          <a:bodyPr>
            <a:normAutofit lnSpcReduction="10000"/>
          </a:bodyPr>
          <a:lstStyle/>
          <a:p>
            <a:pPr marL="342900" indent="-342900">
              <a:buFont typeface="+mj-lt"/>
              <a:buAutoNum type="alphaUcPeriod"/>
            </a:pPr>
            <a:r>
              <a:rPr lang="en-US" dirty="0"/>
              <a:t>At least 2 attacks fulfilling criteria B and C</a:t>
            </a:r>
          </a:p>
          <a:p>
            <a:pPr marL="342900" indent="-342900">
              <a:buFont typeface="+mj-lt"/>
              <a:buAutoNum type="alphaUcPeriod"/>
            </a:pPr>
            <a:r>
              <a:rPr lang="en-US" dirty="0"/>
              <a:t>Aura consisting of both of the following:</a:t>
            </a:r>
          </a:p>
          <a:p>
            <a:pPr lvl="1"/>
            <a:r>
              <a:rPr lang="en-US" dirty="0"/>
              <a:t>Fully reversible motor weakness</a:t>
            </a:r>
          </a:p>
          <a:p>
            <a:pPr lvl="1"/>
            <a:r>
              <a:rPr lang="en-US" dirty="0"/>
              <a:t>Fully reversible visual, sensory and/or speech/language symptoms</a:t>
            </a:r>
          </a:p>
          <a:p>
            <a:pPr marL="342900" indent="-342900">
              <a:buFont typeface="+mj-lt"/>
              <a:buAutoNum type="alphaUcPeriod"/>
            </a:pPr>
            <a:r>
              <a:rPr lang="en-US" dirty="0"/>
              <a:t>At least 2 of the following 4 characteristics: </a:t>
            </a:r>
          </a:p>
          <a:p>
            <a:pPr lvl="1"/>
            <a:r>
              <a:rPr lang="en-US" dirty="0"/>
              <a:t>At least 1 aura symptom spreads gradually over 5 minutes, and/or 2 or more symptoms occur in succession</a:t>
            </a:r>
          </a:p>
          <a:p>
            <a:pPr lvl="1"/>
            <a:r>
              <a:rPr lang="en-US" dirty="0"/>
              <a:t>Each individual non motor aura symptom last 5-60 minutes, and motor symptoms last &lt;72 hours</a:t>
            </a:r>
          </a:p>
          <a:p>
            <a:pPr lvl="1"/>
            <a:r>
              <a:rPr lang="en-US" dirty="0"/>
              <a:t>At least 1 aura symptom is unilateral</a:t>
            </a:r>
          </a:p>
          <a:p>
            <a:pPr lvl="1"/>
            <a:r>
              <a:rPr lang="en-US" dirty="0"/>
              <a:t>Aura is accompanied, or followed within 60 minutes, by headache</a:t>
            </a:r>
          </a:p>
          <a:p>
            <a:pPr marL="342900" indent="-342900">
              <a:buFont typeface="+mj-lt"/>
              <a:buAutoNum type="alphaUcPeriod"/>
            </a:pPr>
            <a:r>
              <a:rPr lang="en-US" dirty="0"/>
              <a:t>Not better accounted for by another ICD diagnosis, and transient ischemic attack and stroke have been excluded</a:t>
            </a:r>
          </a:p>
        </p:txBody>
      </p:sp>
    </p:spTree>
    <p:extLst>
      <p:ext uri="{BB962C8B-B14F-4D97-AF65-F5344CB8AC3E}">
        <p14:creationId xmlns:p14="http://schemas.microsoft.com/office/powerpoint/2010/main" val="3054872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8CA3A-A21D-B54F-8594-DF6132377C22}"/>
              </a:ext>
            </a:extLst>
          </p:cNvPr>
          <p:cNvSpPr>
            <a:spLocks noGrp="1"/>
          </p:cNvSpPr>
          <p:nvPr>
            <p:ph type="title"/>
          </p:nvPr>
        </p:nvSpPr>
        <p:spPr/>
        <p:txBody>
          <a:bodyPr/>
          <a:lstStyle/>
          <a:p>
            <a:r>
              <a:rPr lang="en-US" dirty="0"/>
              <a:t>History of present illness</a:t>
            </a:r>
          </a:p>
        </p:txBody>
      </p:sp>
      <p:sp>
        <p:nvSpPr>
          <p:cNvPr id="3" name="Content Placeholder 2">
            <a:extLst>
              <a:ext uri="{FF2B5EF4-FFF2-40B4-BE49-F238E27FC236}">
                <a16:creationId xmlns:a16="http://schemas.microsoft.com/office/drawing/2014/main" id="{E7CBE1C2-F442-5447-98D2-56C0F48833DC}"/>
              </a:ext>
            </a:extLst>
          </p:cNvPr>
          <p:cNvSpPr>
            <a:spLocks noGrp="1"/>
          </p:cNvSpPr>
          <p:nvPr>
            <p:ph idx="1"/>
          </p:nvPr>
        </p:nvSpPr>
        <p:spPr/>
        <p:txBody>
          <a:bodyPr/>
          <a:lstStyle/>
          <a:p>
            <a:r>
              <a:rPr lang="en-US" dirty="0"/>
              <a:t>17 year old with past medical history of heart murmur, RBBB, clavicle and stable back fracture from ATV accident 6 months ago presented to emergency room for evaluation of left sided paralysis.  He was initially seen at another facility but transferred to pediatric hospital for higher level of care. In the morning of day of presentation, he had a right sided headache during school and was walking to nurse’s office where he developed left sided numbness, tingling. He subsequently loss consciousness and woke up in an ambulance. While </a:t>
            </a:r>
            <a:r>
              <a:rPr lang="en-US" dirty="0" err="1"/>
              <a:t>en</a:t>
            </a:r>
            <a:r>
              <a:rPr lang="en-US" dirty="0"/>
              <a:t> route he was unable to move his left upper and lower extremity or open his mouth.  He endorsed some confusion when he first woke up.  Also reported that his frontal headache on day of arrival was worse than he had experienced over the past week. </a:t>
            </a:r>
          </a:p>
        </p:txBody>
      </p:sp>
    </p:spTree>
    <p:extLst>
      <p:ext uri="{BB962C8B-B14F-4D97-AF65-F5344CB8AC3E}">
        <p14:creationId xmlns:p14="http://schemas.microsoft.com/office/powerpoint/2010/main" val="3557506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1179-A22B-454D-80A4-F672F5659681}"/>
              </a:ext>
            </a:extLst>
          </p:cNvPr>
          <p:cNvSpPr>
            <a:spLocks noGrp="1"/>
          </p:cNvSpPr>
          <p:nvPr>
            <p:ph type="title"/>
          </p:nvPr>
        </p:nvSpPr>
        <p:spPr/>
        <p:txBody>
          <a:bodyPr/>
          <a:lstStyle/>
          <a:p>
            <a:r>
              <a:rPr lang="en-US" dirty="0"/>
              <a:t>Hemiplegic migraine: differential diagnosis</a:t>
            </a:r>
          </a:p>
        </p:txBody>
      </p:sp>
      <p:sp>
        <p:nvSpPr>
          <p:cNvPr id="3" name="Content Placeholder 2">
            <a:extLst>
              <a:ext uri="{FF2B5EF4-FFF2-40B4-BE49-F238E27FC236}">
                <a16:creationId xmlns:a16="http://schemas.microsoft.com/office/drawing/2014/main" id="{A4D8015F-F29D-AC42-9D1E-712C22E4AB47}"/>
              </a:ext>
            </a:extLst>
          </p:cNvPr>
          <p:cNvSpPr>
            <a:spLocks noGrp="1"/>
          </p:cNvSpPr>
          <p:nvPr>
            <p:ph idx="1"/>
          </p:nvPr>
        </p:nvSpPr>
        <p:spPr/>
        <p:txBody>
          <a:bodyPr>
            <a:normAutofit fontScale="92500" lnSpcReduction="20000"/>
          </a:bodyPr>
          <a:lstStyle/>
          <a:p>
            <a:r>
              <a:rPr lang="en-US" dirty="0"/>
              <a:t>Conversion disorder</a:t>
            </a:r>
          </a:p>
          <a:p>
            <a:pPr lvl="1"/>
            <a:r>
              <a:rPr lang="en-US" dirty="0"/>
              <a:t>Contained under functional neurological symptom disorder, usually with psychological stressor</a:t>
            </a:r>
          </a:p>
          <a:p>
            <a:pPr lvl="1"/>
            <a:r>
              <a:rPr lang="en-US" dirty="0"/>
              <a:t>Patient with at least 1 symptom of altered voluntary motor or sensory function</a:t>
            </a:r>
          </a:p>
          <a:p>
            <a:pPr lvl="1"/>
            <a:r>
              <a:rPr lang="en-US" dirty="0"/>
              <a:t>Clinical findings provide evidence of incompatibility between symptom and recognized neurological or medical condition</a:t>
            </a:r>
          </a:p>
          <a:p>
            <a:pPr lvl="1"/>
            <a:r>
              <a:rPr lang="en-US" dirty="0"/>
              <a:t>Symptom or deficit not better explained by another medical or mental disorder</a:t>
            </a:r>
          </a:p>
          <a:p>
            <a:pPr lvl="1"/>
            <a:r>
              <a:rPr lang="en-US" dirty="0"/>
              <a:t>Causes clinically significant distress or impairment tin social, occupational or other important areas of functioning or warrants medication evaluation</a:t>
            </a:r>
          </a:p>
          <a:p>
            <a:r>
              <a:rPr lang="en-US" dirty="0"/>
              <a:t>Transient ischemic attack</a:t>
            </a:r>
          </a:p>
          <a:p>
            <a:r>
              <a:rPr lang="en-US" dirty="0"/>
              <a:t>Ischemic or hemorrhagic stroke</a:t>
            </a:r>
          </a:p>
          <a:p>
            <a:r>
              <a:rPr lang="en-US" dirty="0"/>
              <a:t>Seizure with postictal paralysis</a:t>
            </a:r>
          </a:p>
          <a:p>
            <a:r>
              <a:rPr lang="en-US" dirty="0"/>
              <a:t>Tumor </a:t>
            </a:r>
          </a:p>
          <a:p>
            <a:endParaRPr lang="en-US" dirty="0"/>
          </a:p>
        </p:txBody>
      </p:sp>
    </p:spTree>
    <p:extLst>
      <p:ext uri="{BB962C8B-B14F-4D97-AF65-F5344CB8AC3E}">
        <p14:creationId xmlns:p14="http://schemas.microsoft.com/office/powerpoint/2010/main" val="908637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88BA-A6C9-1A46-85FE-8775548E64C2}"/>
              </a:ext>
            </a:extLst>
          </p:cNvPr>
          <p:cNvSpPr>
            <a:spLocks noGrp="1"/>
          </p:cNvSpPr>
          <p:nvPr>
            <p:ph type="title"/>
          </p:nvPr>
        </p:nvSpPr>
        <p:spPr/>
        <p:txBody>
          <a:bodyPr/>
          <a:lstStyle/>
          <a:p>
            <a:r>
              <a:rPr lang="en-US" dirty="0"/>
              <a:t>Hemiplegic migraine: treatment</a:t>
            </a:r>
          </a:p>
        </p:txBody>
      </p:sp>
      <p:sp>
        <p:nvSpPr>
          <p:cNvPr id="3" name="Content Placeholder 2">
            <a:extLst>
              <a:ext uri="{FF2B5EF4-FFF2-40B4-BE49-F238E27FC236}">
                <a16:creationId xmlns:a16="http://schemas.microsoft.com/office/drawing/2014/main" id="{D84F38D8-FBFC-424D-9A93-DA5AEEB8B8F4}"/>
              </a:ext>
            </a:extLst>
          </p:cNvPr>
          <p:cNvSpPr>
            <a:spLocks noGrp="1"/>
          </p:cNvSpPr>
          <p:nvPr>
            <p:ph idx="1"/>
          </p:nvPr>
        </p:nvSpPr>
        <p:spPr/>
        <p:txBody>
          <a:bodyPr/>
          <a:lstStyle/>
          <a:p>
            <a:r>
              <a:rPr lang="en-US" dirty="0"/>
              <a:t>Pharmacologic treatment with abortive and preventive migraine medication</a:t>
            </a:r>
          </a:p>
          <a:p>
            <a:r>
              <a:rPr lang="en-US" dirty="0"/>
              <a:t>Severe attacks may require hospitalization</a:t>
            </a:r>
          </a:p>
          <a:p>
            <a:r>
              <a:rPr lang="en-US" dirty="0"/>
              <a:t>Conventional contrast cerebral angiography should be avoided as it is known to trigger hemiplegic migraine</a:t>
            </a:r>
          </a:p>
          <a:p>
            <a:r>
              <a:rPr lang="en-US" dirty="0"/>
              <a:t>Acute management:</a:t>
            </a:r>
          </a:p>
          <a:p>
            <a:pPr lvl="1"/>
            <a:r>
              <a:rPr lang="en-US" dirty="0"/>
              <a:t>Hospitalization due to fever, depressed consciousness, or seizures</a:t>
            </a:r>
          </a:p>
          <a:p>
            <a:pPr lvl="1"/>
            <a:r>
              <a:rPr lang="en-US" dirty="0"/>
              <a:t>Can consider early treatment with glucocorticoids plus hypertonic saline (goal sodium 145-155)</a:t>
            </a:r>
          </a:p>
          <a:p>
            <a:pPr lvl="1"/>
            <a:r>
              <a:rPr lang="en-US" dirty="0"/>
              <a:t>Same abortive medications as of typical migraine EXCEPT for triptans and ergotamine derivative due to potential for cerebral vasoconstriction</a:t>
            </a:r>
          </a:p>
          <a:p>
            <a:pPr lvl="2"/>
            <a:r>
              <a:rPr lang="en-US" dirty="0"/>
              <a:t>Can consider verapamil, </a:t>
            </a:r>
            <a:r>
              <a:rPr lang="en-US" dirty="0" err="1"/>
              <a:t>flunarizinie</a:t>
            </a:r>
            <a:r>
              <a:rPr lang="en-US" dirty="0"/>
              <a:t> (not available in US), ?acetazolamide for familial cases, lamotrigine, intranasal ketamine</a:t>
            </a:r>
          </a:p>
        </p:txBody>
      </p:sp>
    </p:spTree>
    <p:extLst>
      <p:ext uri="{BB962C8B-B14F-4D97-AF65-F5344CB8AC3E}">
        <p14:creationId xmlns:p14="http://schemas.microsoft.com/office/powerpoint/2010/main" val="498138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01B9F-0A73-1C48-9A96-46C4549A8578}"/>
              </a:ext>
            </a:extLst>
          </p:cNvPr>
          <p:cNvSpPr>
            <a:spLocks noGrp="1"/>
          </p:cNvSpPr>
          <p:nvPr>
            <p:ph type="title"/>
          </p:nvPr>
        </p:nvSpPr>
        <p:spPr/>
        <p:txBody>
          <a:bodyPr/>
          <a:lstStyle/>
          <a:p>
            <a:r>
              <a:rPr lang="en-US" dirty="0"/>
              <a:t>History of present illness</a:t>
            </a:r>
          </a:p>
        </p:txBody>
      </p:sp>
      <p:sp>
        <p:nvSpPr>
          <p:cNvPr id="3" name="Content Placeholder 2">
            <a:extLst>
              <a:ext uri="{FF2B5EF4-FFF2-40B4-BE49-F238E27FC236}">
                <a16:creationId xmlns:a16="http://schemas.microsoft.com/office/drawing/2014/main" id="{7B7B59F6-B827-2B43-A302-A5A65717D6A6}"/>
              </a:ext>
            </a:extLst>
          </p:cNvPr>
          <p:cNvSpPr>
            <a:spLocks noGrp="1"/>
          </p:cNvSpPr>
          <p:nvPr>
            <p:ph idx="1"/>
          </p:nvPr>
        </p:nvSpPr>
        <p:spPr/>
        <p:txBody>
          <a:bodyPr/>
          <a:lstStyle/>
          <a:p>
            <a:r>
              <a:rPr lang="en-US" dirty="0"/>
              <a:t>Other pertinent PMH:</a:t>
            </a:r>
          </a:p>
          <a:p>
            <a:pPr lvl="1"/>
            <a:r>
              <a:rPr lang="en-US" dirty="0"/>
              <a:t>Family history of migraine headache (mother), stroke in her 50s (maternal grandmother), seizure disorder (maternal cousin)</a:t>
            </a:r>
          </a:p>
          <a:p>
            <a:pPr lvl="1"/>
            <a:r>
              <a:rPr lang="en-US" dirty="0"/>
              <a:t>Allergies: Bee sting</a:t>
            </a:r>
          </a:p>
          <a:p>
            <a:pPr lvl="1"/>
            <a:r>
              <a:rPr lang="en-US" dirty="0"/>
              <a:t>Home medications: Tylenol prn, epinephrine pen</a:t>
            </a:r>
          </a:p>
          <a:p>
            <a:pPr lvl="1"/>
            <a:r>
              <a:rPr lang="en-US" dirty="0"/>
              <a:t>Social history:  denies drug use, smoking, vaping, not sexually active. Seniors at high school. Lives at home </a:t>
            </a:r>
          </a:p>
        </p:txBody>
      </p:sp>
    </p:spTree>
    <p:extLst>
      <p:ext uri="{BB962C8B-B14F-4D97-AF65-F5344CB8AC3E}">
        <p14:creationId xmlns:p14="http://schemas.microsoft.com/office/powerpoint/2010/main" val="1546836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B7C05-E8A3-784A-A747-2A660B56A525}"/>
              </a:ext>
            </a:extLst>
          </p:cNvPr>
          <p:cNvSpPr>
            <a:spLocks noGrp="1"/>
          </p:cNvSpPr>
          <p:nvPr>
            <p:ph type="title"/>
          </p:nvPr>
        </p:nvSpPr>
        <p:spPr/>
        <p:txBody>
          <a:bodyPr/>
          <a:lstStyle/>
          <a:p>
            <a:r>
              <a:rPr lang="en-US" dirty="0"/>
              <a:t>Hospital Emergency Department course</a:t>
            </a:r>
          </a:p>
        </p:txBody>
      </p:sp>
      <p:sp>
        <p:nvSpPr>
          <p:cNvPr id="3" name="Content Placeholder 2">
            <a:extLst>
              <a:ext uri="{FF2B5EF4-FFF2-40B4-BE49-F238E27FC236}">
                <a16:creationId xmlns:a16="http://schemas.microsoft.com/office/drawing/2014/main" id="{77BA9D16-266B-F640-B584-0BA4F5B5F6B1}"/>
              </a:ext>
            </a:extLst>
          </p:cNvPr>
          <p:cNvSpPr>
            <a:spLocks noGrp="1"/>
          </p:cNvSpPr>
          <p:nvPr>
            <p:ph idx="1"/>
          </p:nvPr>
        </p:nvSpPr>
        <p:spPr>
          <a:xfrm>
            <a:off x="581192" y="2180496"/>
            <a:ext cx="11029615" cy="4334604"/>
          </a:xfrm>
        </p:spPr>
        <p:txBody>
          <a:bodyPr>
            <a:normAutofit fontScale="85000" lnSpcReduction="20000"/>
          </a:bodyPr>
          <a:lstStyle/>
          <a:p>
            <a:r>
              <a:rPr lang="en-US" dirty="0"/>
              <a:t>Vitals: BP 118/70, Pulse 96, Temp 99.4F, Resp 19,  </a:t>
            </a:r>
            <a:r>
              <a:rPr lang="en-US" dirty="0" err="1"/>
              <a:t>Wt</a:t>
            </a:r>
            <a:r>
              <a:rPr lang="en-US" dirty="0"/>
              <a:t> 82.7kg, SpO2 96%</a:t>
            </a:r>
          </a:p>
          <a:p>
            <a:r>
              <a:rPr lang="en-US" dirty="0"/>
              <a:t>Outside hospital: CT head without contrast negative</a:t>
            </a:r>
          </a:p>
          <a:p>
            <a:r>
              <a:rPr lang="en-US" dirty="0"/>
              <a:t>Patient appears to have left sided facial droop but appears comfortable</a:t>
            </a:r>
          </a:p>
          <a:p>
            <a:r>
              <a:rPr lang="en-US" dirty="0"/>
              <a:t>Physical exam:</a:t>
            </a:r>
          </a:p>
          <a:p>
            <a:pPr lvl="1"/>
            <a:r>
              <a:rPr lang="en-US" dirty="0"/>
              <a:t>Constitutional: no acute distress, normal weight</a:t>
            </a:r>
          </a:p>
          <a:p>
            <a:pPr lvl="1"/>
            <a:r>
              <a:rPr lang="en-US" dirty="0"/>
              <a:t>HEENT: normocephalic, atraumatic, external ears normal, mucous membrane moist, oropharyngeal is clear, PEARL</a:t>
            </a:r>
          </a:p>
          <a:p>
            <a:pPr lvl="1"/>
            <a:r>
              <a:rPr lang="en-US" dirty="0"/>
              <a:t>Cardiovascular: normal rate, regular rhythm, normal pulse, no murmur</a:t>
            </a:r>
          </a:p>
          <a:p>
            <a:pPr lvl="1"/>
            <a:r>
              <a:rPr lang="en-US" dirty="0"/>
              <a:t>Pulmonary: normal breath sounds, no wheezing, no rales, no rhonchi</a:t>
            </a:r>
          </a:p>
          <a:p>
            <a:pPr lvl="1"/>
            <a:r>
              <a:rPr lang="en-US" dirty="0"/>
              <a:t>Abdomen: soft, flat, bowel sounds present</a:t>
            </a:r>
          </a:p>
          <a:p>
            <a:pPr lvl="1"/>
            <a:r>
              <a:rPr lang="en-US" dirty="0"/>
              <a:t>Skin: warm and dry</a:t>
            </a:r>
          </a:p>
          <a:p>
            <a:pPr lvl="1"/>
            <a:r>
              <a:rPr lang="en-US" dirty="0"/>
              <a:t>Neurological:</a:t>
            </a:r>
          </a:p>
          <a:p>
            <a:pPr lvl="2"/>
            <a:r>
              <a:rPr lang="en-US" dirty="0"/>
              <a:t>Mental status: he is alert, oriented to person, place and time</a:t>
            </a:r>
          </a:p>
          <a:p>
            <a:pPr lvl="2"/>
            <a:r>
              <a:rPr lang="en-US" dirty="0"/>
              <a:t>LUE and LLE with 0/5 strength with decreased sensation to light touch and painful stimuli. +drop arm test on the left. Left sided facial droop. No shoulder shrug left shoulder. Decreased sensation to the left face including forehead. Has decreased response to BUE and BLE. Appears to have poor effort during exam.</a:t>
            </a:r>
          </a:p>
          <a:p>
            <a:pPr lvl="1"/>
            <a:r>
              <a:rPr lang="en-US" dirty="0"/>
              <a:t>Psychiatric: flat effect</a:t>
            </a:r>
          </a:p>
          <a:p>
            <a:pPr marL="324000" lvl="1" indent="0">
              <a:buNone/>
            </a:pPr>
            <a:endParaRPr lang="en-US" dirty="0"/>
          </a:p>
        </p:txBody>
      </p:sp>
    </p:spTree>
    <p:extLst>
      <p:ext uri="{BB962C8B-B14F-4D97-AF65-F5344CB8AC3E}">
        <p14:creationId xmlns:p14="http://schemas.microsoft.com/office/powerpoint/2010/main" val="1399824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94BA1-446A-A54B-A8D4-CF6FE7726BD5}"/>
              </a:ext>
            </a:extLst>
          </p:cNvPr>
          <p:cNvSpPr>
            <a:spLocks noGrp="1"/>
          </p:cNvSpPr>
          <p:nvPr>
            <p:ph type="title"/>
          </p:nvPr>
        </p:nvSpPr>
        <p:spPr/>
        <p:txBody>
          <a:bodyPr/>
          <a:lstStyle/>
          <a:p>
            <a:r>
              <a:rPr lang="en-US" dirty="0"/>
              <a:t>DID I TELL YOU I HAD STROKE?!!??</a:t>
            </a:r>
          </a:p>
        </p:txBody>
      </p:sp>
      <p:sp>
        <p:nvSpPr>
          <p:cNvPr id="3" name="Content Placeholder 2">
            <a:extLst>
              <a:ext uri="{FF2B5EF4-FFF2-40B4-BE49-F238E27FC236}">
                <a16:creationId xmlns:a16="http://schemas.microsoft.com/office/drawing/2014/main" id="{C7F3E943-54A5-B740-82FF-DFAC5ACC3A29}"/>
              </a:ext>
            </a:extLst>
          </p:cNvPr>
          <p:cNvSpPr>
            <a:spLocks noGrp="1"/>
          </p:cNvSpPr>
          <p:nvPr>
            <p:ph idx="1"/>
          </p:nvPr>
        </p:nvSpPr>
        <p:spPr/>
        <p:txBody>
          <a:bodyPr/>
          <a:lstStyle/>
          <a:p>
            <a:pPr marL="0" indent="0">
              <a:buNone/>
            </a:pPr>
            <a:r>
              <a:rPr lang="en-US" dirty="0"/>
              <a:t>	</a:t>
            </a:r>
            <a:r>
              <a:rPr lang="en-US" sz="2200" dirty="0"/>
              <a:t>				What would you like to do next? What are your differentials?</a:t>
            </a:r>
          </a:p>
          <a:p>
            <a:endParaRPr lang="en-US" dirty="0"/>
          </a:p>
        </p:txBody>
      </p:sp>
    </p:spTree>
    <p:extLst>
      <p:ext uri="{BB962C8B-B14F-4D97-AF65-F5344CB8AC3E}">
        <p14:creationId xmlns:p14="http://schemas.microsoft.com/office/powerpoint/2010/main" val="2075763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06C15-A60F-F843-A7B2-91313405BE79}"/>
              </a:ext>
            </a:extLst>
          </p:cNvPr>
          <p:cNvSpPr>
            <a:spLocks noGrp="1"/>
          </p:cNvSpPr>
          <p:nvPr>
            <p:ph type="title"/>
          </p:nvPr>
        </p:nvSpPr>
        <p:spPr/>
        <p:txBody>
          <a:bodyPr/>
          <a:lstStyle/>
          <a:p>
            <a:r>
              <a:rPr lang="en-US" dirty="0"/>
              <a:t>Hospital Emergency Department course</a:t>
            </a:r>
          </a:p>
        </p:txBody>
      </p:sp>
      <p:sp>
        <p:nvSpPr>
          <p:cNvPr id="3" name="Content Placeholder 2">
            <a:extLst>
              <a:ext uri="{FF2B5EF4-FFF2-40B4-BE49-F238E27FC236}">
                <a16:creationId xmlns:a16="http://schemas.microsoft.com/office/drawing/2014/main" id="{D1D1E30B-67A9-E54D-9250-D45F0FA440E8}"/>
              </a:ext>
            </a:extLst>
          </p:cNvPr>
          <p:cNvSpPr>
            <a:spLocks noGrp="1"/>
          </p:cNvSpPr>
          <p:nvPr>
            <p:ph sz="half" idx="2"/>
          </p:nvPr>
        </p:nvSpPr>
        <p:spPr>
          <a:xfrm>
            <a:off x="581194" y="2137410"/>
            <a:ext cx="5393100" cy="3723641"/>
          </a:xfrm>
        </p:spPr>
        <p:txBody>
          <a:bodyPr>
            <a:normAutofit lnSpcReduction="10000"/>
          </a:bodyPr>
          <a:lstStyle/>
          <a:p>
            <a:r>
              <a:rPr lang="en-US" dirty="0"/>
              <a:t>Medication given:  162mg aspirin by mouth</a:t>
            </a:r>
          </a:p>
          <a:p>
            <a:r>
              <a:rPr lang="en-US" dirty="0"/>
              <a:t>Diagnostic labs:</a:t>
            </a:r>
          </a:p>
          <a:p>
            <a:pPr lvl="1"/>
            <a:r>
              <a:rPr lang="en-US" dirty="0"/>
              <a:t>A1c 5.7,  POC glucose 97</a:t>
            </a:r>
          </a:p>
          <a:p>
            <a:pPr lvl="1"/>
            <a:r>
              <a:rPr lang="en-US" dirty="0"/>
              <a:t>Chol 100, HDL 45, Trig 29</a:t>
            </a:r>
          </a:p>
          <a:p>
            <a:pPr lvl="1"/>
            <a:r>
              <a:rPr lang="en-US" dirty="0"/>
              <a:t>CBC, CMP,  INR/PTT unremarkable </a:t>
            </a:r>
          </a:p>
          <a:p>
            <a:r>
              <a:rPr lang="en-US" dirty="0"/>
              <a:t>ECG 12 lead ordered</a:t>
            </a:r>
          </a:p>
          <a:p>
            <a:endParaRPr lang="en-US" dirty="0"/>
          </a:p>
        </p:txBody>
      </p:sp>
      <p:sp>
        <p:nvSpPr>
          <p:cNvPr id="6" name="Content Placeholder 5">
            <a:extLst>
              <a:ext uri="{FF2B5EF4-FFF2-40B4-BE49-F238E27FC236}">
                <a16:creationId xmlns:a16="http://schemas.microsoft.com/office/drawing/2014/main" id="{2BCD0558-2AA5-DB45-8286-030B9A1F00A0}"/>
              </a:ext>
            </a:extLst>
          </p:cNvPr>
          <p:cNvSpPr>
            <a:spLocks noGrp="1"/>
          </p:cNvSpPr>
          <p:nvPr>
            <p:ph sz="quarter" idx="4"/>
          </p:nvPr>
        </p:nvSpPr>
        <p:spPr>
          <a:xfrm>
            <a:off x="6217709" y="2137410"/>
            <a:ext cx="5393100" cy="3723641"/>
          </a:xfrm>
        </p:spPr>
        <p:txBody>
          <a:bodyPr>
            <a:normAutofit lnSpcReduction="10000"/>
          </a:bodyPr>
          <a:lstStyle/>
          <a:p>
            <a:r>
              <a:rPr lang="en-US" dirty="0"/>
              <a:t>Stroke activation with following imaging ordered:</a:t>
            </a:r>
          </a:p>
          <a:p>
            <a:pPr lvl="1"/>
            <a:r>
              <a:rPr lang="en-US" dirty="0"/>
              <a:t>MRI Neck W Wo Contrast </a:t>
            </a:r>
            <a:r>
              <a:rPr lang="en-US" dirty="0" err="1"/>
              <a:t>Angio</a:t>
            </a:r>
            <a:endParaRPr lang="en-US" dirty="0"/>
          </a:p>
          <a:p>
            <a:pPr lvl="1"/>
            <a:r>
              <a:rPr lang="en-US" dirty="0"/>
              <a:t>CT Head Wo Contrast</a:t>
            </a:r>
          </a:p>
          <a:p>
            <a:pPr lvl="1"/>
            <a:r>
              <a:rPr lang="en-US" dirty="0"/>
              <a:t>MRI Hyperacute Stroke</a:t>
            </a:r>
          </a:p>
          <a:p>
            <a:pPr lvl="1"/>
            <a:r>
              <a:rPr lang="en-US" dirty="0"/>
              <a:t>MRI Brain WO </a:t>
            </a:r>
            <a:r>
              <a:rPr lang="en-US" dirty="0" err="1"/>
              <a:t>Cont</a:t>
            </a:r>
            <a:r>
              <a:rPr lang="en-US" dirty="0"/>
              <a:t> </a:t>
            </a:r>
            <a:r>
              <a:rPr lang="en-US" dirty="0" err="1"/>
              <a:t>Angio</a:t>
            </a:r>
            <a:endParaRPr lang="en-US" dirty="0"/>
          </a:p>
          <a:p>
            <a:r>
              <a:rPr lang="en-US" dirty="0"/>
              <a:t>Other consultation:	</a:t>
            </a:r>
          </a:p>
          <a:p>
            <a:pPr lvl="1"/>
            <a:r>
              <a:rPr lang="en-US" dirty="0"/>
              <a:t>Pediatric neurology</a:t>
            </a:r>
          </a:p>
          <a:p>
            <a:pPr lvl="1"/>
            <a:r>
              <a:rPr lang="en-US" dirty="0"/>
              <a:t>OT</a:t>
            </a:r>
          </a:p>
          <a:p>
            <a:pPr lvl="1"/>
            <a:r>
              <a:rPr lang="en-US" dirty="0"/>
              <a:t>PT</a:t>
            </a:r>
          </a:p>
          <a:p>
            <a:pPr lvl="1"/>
            <a:r>
              <a:rPr lang="en-US" dirty="0"/>
              <a:t>Speech therapy</a:t>
            </a:r>
          </a:p>
          <a:p>
            <a:pPr lvl="1"/>
            <a:endParaRPr lang="en-US" dirty="0"/>
          </a:p>
        </p:txBody>
      </p:sp>
    </p:spTree>
    <p:extLst>
      <p:ext uri="{BB962C8B-B14F-4D97-AF65-F5344CB8AC3E}">
        <p14:creationId xmlns:p14="http://schemas.microsoft.com/office/powerpoint/2010/main" val="2449333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ED3EF-3813-834D-A102-DAB329EE4174}"/>
              </a:ext>
            </a:extLst>
          </p:cNvPr>
          <p:cNvSpPr>
            <a:spLocks noGrp="1"/>
          </p:cNvSpPr>
          <p:nvPr>
            <p:ph type="title"/>
          </p:nvPr>
        </p:nvSpPr>
        <p:spPr/>
        <p:txBody>
          <a:bodyPr/>
          <a:lstStyle/>
          <a:p>
            <a:r>
              <a:rPr lang="en-US" dirty="0"/>
              <a:t>Diagnostic result </a:t>
            </a:r>
          </a:p>
        </p:txBody>
      </p:sp>
      <p:sp>
        <p:nvSpPr>
          <p:cNvPr id="3" name="Content Placeholder 2">
            <a:extLst>
              <a:ext uri="{FF2B5EF4-FFF2-40B4-BE49-F238E27FC236}">
                <a16:creationId xmlns:a16="http://schemas.microsoft.com/office/drawing/2014/main" id="{0D51DFDA-10FC-6B4E-A941-AA0D3DFFE03F}"/>
              </a:ext>
            </a:extLst>
          </p:cNvPr>
          <p:cNvSpPr>
            <a:spLocks noGrp="1"/>
          </p:cNvSpPr>
          <p:nvPr>
            <p:ph idx="1"/>
          </p:nvPr>
        </p:nvSpPr>
        <p:spPr/>
        <p:txBody>
          <a:bodyPr/>
          <a:lstStyle/>
          <a:p>
            <a:r>
              <a:rPr lang="en-US" dirty="0"/>
              <a:t>EKG: Right bundle brunch block</a:t>
            </a:r>
          </a:p>
          <a:p>
            <a:r>
              <a:rPr lang="en-US" dirty="0"/>
              <a:t>All imaging were within normal limits</a:t>
            </a:r>
          </a:p>
          <a:p>
            <a:r>
              <a:rPr lang="en-US" dirty="0"/>
              <a:t>Patient continues to have left sided facial droop, left sided weakness and unable to ambulate. No heart murmur on exam</a:t>
            </a:r>
          </a:p>
        </p:txBody>
      </p:sp>
    </p:spTree>
    <p:extLst>
      <p:ext uri="{BB962C8B-B14F-4D97-AF65-F5344CB8AC3E}">
        <p14:creationId xmlns:p14="http://schemas.microsoft.com/office/powerpoint/2010/main" val="2138218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742B5-15DA-BF4D-8F30-329533577894}"/>
              </a:ext>
            </a:extLst>
          </p:cNvPr>
          <p:cNvSpPr>
            <a:spLocks noGrp="1"/>
          </p:cNvSpPr>
          <p:nvPr>
            <p:ph type="title"/>
          </p:nvPr>
        </p:nvSpPr>
        <p:spPr/>
        <p:txBody>
          <a:bodyPr/>
          <a:lstStyle/>
          <a:p>
            <a:r>
              <a:rPr lang="en-US" dirty="0"/>
              <a:t>Initial Admission assessment </a:t>
            </a:r>
          </a:p>
        </p:txBody>
      </p:sp>
      <p:sp>
        <p:nvSpPr>
          <p:cNvPr id="3" name="Content Placeholder 2">
            <a:extLst>
              <a:ext uri="{FF2B5EF4-FFF2-40B4-BE49-F238E27FC236}">
                <a16:creationId xmlns:a16="http://schemas.microsoft.com/office/drawing/2014/main" id="{4B496CF0-02BA-6643-BC14-5E829ED612F3}"/>
              </a:ext>
            </a:extLst>
          </p:cNvPr>
          <p:cNvSpPr>
            <a:spLocks noGrp="1"/>
          </p:cNvSpPr>
          <p:nvPr>
            <p:ph idx="1"/>
          </p:nvPr>
        </p:nvSpPr>
        <p:spPr/>
        <p:txBody>
          <a:bodyPr/>
          <a:lstStyle/>
          <a:p>
            <a:r>
              <a:rPr lang="en-US" dirty="0"/>
              <a:t>Patient admitted to pediatric intensive care unit for neuromonitoring </a:t>
            </a:r>
          </a:p>
          <a:p>
            <a:r>
              <a:rPr lang="en-US" dirty="0"/>
              <a:t>Pediatric neurology consulted: recommend neuromonitoring and EKG</a:t>
            </a:r>
          </a:p>
          <a:p>
            <a:r>
              <a:rPr lang="en-US" dirty="0" err="1"/>
              <a:t>Toradaol</a:t>
            </a:r>
            <a:r>
              <a:rPr lang="en-US" dirty="0"/>
              <a:t> 30mg IV q6hr prn</a:t>
            </a:r>
          </a:p>
          <a:p>
            <a:r>
              <a:rPr lang="en-US" dirty="0"/>
              <a:t>Echocardiogram </a:t>
            </a:r>
          </a:p>
        </p:txBody>
      </p:sp>
    </p:spTree>
    <p:extLst>
      <p:ext uri="{BB962C8B-B14F-4D97-AF65-F5344CB8AC3E}">
        <p14:creationId xmlns:p14="http://schemas.microsoft.com/office/powerpoint/2010/main" val="2744195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9542D-2228-D242-B3EE-FD1DDACDAB26}"/>
              </a:ext>
            </a:extLst>
          </p:cNvPr>
          <p:cNvSpPr>
            <a:spLocks noGrp="1"/>
          </p:cNvSpPr>
          <p:nvPr>
            <p:ph type="title"/>
          </p:nvPr>
        </p:nvSpPr>
        <p:spPr/>
        <p:txBody>
          <a:bodyPr/>
          <a:lstStyle/>
          <a:p>
            <a:r>
              <a:rPr lang="en-US" dirty="0"/>
              <a:t>Hospital course</a:t>
            </a:r>
          </a:p>
        </p:txBody>
      </p:sp>
      <p:sp>
        <p:nvSpPr>
          <p:cNvPr id="3" name="Content Placeholder 2">
            <a:extLst>
              <a:ext uri="{FF2B5EF4-FFF2-40B4-BE49-F238E27FC236}">
                <a16:creationId xmlns:a16="http://schemas.microsoft.com/office/drawing/2014/main" id="{CBF3BADF-5AF7-FE43-B9E3-4F51DABE8BF9}"/>
              </a:ext>
            </a:extLst>
          </p:cNvPr>
          <p:cNvSpPr>
            <a:spLocks noGrp="1"/>
          </p:cNvSpPr>
          <p:nvPr>
            <p:ph idx="1"/>
          </p:nvPr>
        </p:nvSpPr>
        <p:spPr/>
        <p:txBody>
          <a:bodyPr/>
          <a:lstStyle/>
          <a:p>
            <a:r>
              <a:rPr lang="en-US" dirty="0"/>
              <a:t>Hospital day #1: RN noted patient crossing his left arm during sleep.  Awoke and was able to lightly squeeze RN’s hand</a:t>
            </a:r>
          </a:p>
          <a:p>
            <a:pPr lvl="1"/>
            <a:r>
              <a:rPr lang="en-US" dirty="0"/>
              <a:t>EKG: sinus, J point elevation at V3 and V4, incomplete RBBB</a:t>
            </a:r>
          </a:p>
          <a:p>
            <a:r>
              <a:rPr lang="en-US" dirty="0"/>
              <a:t>Hospital day #2: On physical exam in am, left upper extremity and lower extremity numbness with strength 0/5. downgraded to med/surg unit. </a:t>
            </a:r>
          </a:p>
        </p:txBody>
      </p:sp>
    </p:spTree>
    <p:extLst>
      <p:ext uri="{BB962C8B-B14F-4D97-AF65-F5344CB8AC3E}">
        <p14:creationId xmlns:p14="http://schemas.microsoft.com/office/powerpoint/2010/main" val="69912500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1671</Words>
  <Application>Microsoft Office PowerPoint</Application>
  <PresentationFormat>Widescreen</PresentationFormat>
  <Paragraphs>169</Paragraphs>
  <Slides>21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Gill Sans MT</vt:lpstr>
      <vt:lpstr>Wingdings 2</vt:lpstr>
      <vt:lpstr>Dividend</vt:lpstr>
      <vt:lpstr>OH MY GOD, I AM HAVING A STROKE!</vt:lpstr>
      <vt:lpstr>History of present illness</vt:lpstr>
      <vt:lpstr>History of present illness</vt:lpstr>
      <vt:lpstr>Hospital Emergency Department course</vt:lpstr>
      <vt:lpstr>DID I TELL YOU I HAD STROKE?!!??</vt:lpstr>
      <vt:lpstr>Hospital Emergency Department course</vt:lpstr>
      <vt:lpstr>Diagnostic result </vt:lpstr>
      <vt:lpstr>Initial Admission assessment </vt:lpstr>
      <vt:lpstr>Hospital course</vt:lpstr>
      <vt:lpstr>Hospital course</vt:lpstr>
      <vt:lpstr>More history:</vt:lpstr>
      <vt:lpstr>Hemiplegic migraine</vt:lpstr>
      <vt:lpstr>General diagnostic criteria for migraine</vt:lpstr>
      <vt:lpstr>67 % of children and adolescents with migraine had premonitory symptoms prior</vt:lpstr>
      <vt:lpstr>Migraine with aura: examples</vt:lpstr>
      <vt:lpstr>Hemiplegic migraine: Definition </vt:lpstr>
      <vt:lpstr>Hemiplegic migraine: Pathogenesis</vt:lpstr>
      <vt:lpstr>Hemiplegic migraine: epidemiology</vt:lpstr>
      <vt:lpstr>Hemiplegic migraine: diagnosis</vt:lpstr>
      <vt:lpstr>Hemiplegic migraine: differential diagnosis</vt:lpstr>
      <vt:lpstr>Hemiplegic migraine: treatment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 MY GOD, I AM HAVING A STROKE!</dc:title>
  <dc:creator>Heidi Pang</dc:creator>
  <cp:lastModifiedBy>Ebelynn Skinner</cp:lastModifiedBy>
  <cp:revision>8</cp:revision>
  <dcterms:created xsi:type="dcterms:W3CDTF">2020-04-04T21:36:57Z</dcterms:created>
  <dcterms:modified xsi:type="dcterms:W3CDTF">2020-05-06T15:37:02Z</dcterms:modified>
</cp:coreProperties>
</file>