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9" r:id="rId1"/>
  </p:sldMasterIdLst>
  <p:notesMasterIdLst>
    <p:notesMasterId r:id="rId37"/>
  </p:notesMasterIdLst>
  <p:sldIdLst>
    <p:sldId id="256" r:id="rId2"/>
    <p:sldId id="257" r:id="rId3"/>
    <p:sldId id="258" r:id="rId4"/>
    <p:sldId id="264" r:id="rId5"/>
    <p:sldId id="260" r:id="rId6"/>
    <p:sldId id="261" r:id="rId7"/>
    <p:sldId id="262" r:id="rId8"/>
    <p:sldId id="263" r:id="rId9"/>
    <p:sldId id="265" r:id="rId10"/>
    <p:sldId id="273" r:id="rId11"/>
    <p:sldId id="274" r:id="rId12"/>
    <p:sldId id="275" r:id="rId13"/>
    <p:sldId id="282" r:id="rId14"/>
    <p:sldId id="283" r:id="rId15"/>
    <p:sldId id="295" r:id="rId16"/>
    <p:sldId id="267" r:id="rId17"/>
    <p:sldId id="268" r:id="rId18"/>
    <p:sldId id="276" r:id="rId19"/>
    <p:sldId id="269" r:id="rId20"/>
    <p:sldId id="296" r:id="rId21"/>
    <p:sldId id="281" r:id="rId22"/>
    <p:sldId id="284" r:id="rId23"/>
    <p:sldId id="298" r:id="rId24"/>
    <p:sldId id="286" r:id="rId25"/>
    <p:sldId id="301" r:id="rId26"/>
    <p:sldId id="292" r:id="rId27"/>
    <p:sldId id="287" r:id="rId28"/>
    <p:sldId id="288" r:id="rId29"/>
    <p:sldId id="289" r:id="rId30"/>
    <p:sldId id="299" r:id="rId31"/>
    <p:sldId id="291" r:id="rId32"/>
    <p:sldId id="294" r:id="rId33"/>
    <p:sldId id="293" r:id="rId34"/>
    <p:sldId id="297"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1" autoAdjust="0"/>
    <p:restoredTop sz="29376" autoAdjust="0"/>
  </p:normalViewPr>
  <p:slideViewPr>
    <p:cSldViewPr snapToGrid="0">
      <p:cViewPr varScale="1">
        <p:scale>
          <a:sx n="25" d="100"/>
          <a:sy n="25" d="100"/>
        </p:scale>
        <p:origin x="273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21768-B695-4EAA-95F3-09EF9FE1B5C0}" type="datetimeFigureOut">
              <a:rPr lang="en-US" smtClean="0"/>
              <a:t>5/6/2020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3705-B9F2-4819-95B5-F7A63E587EBB}" type="slidenum">
              <a:rPr lang="en-US" smtClean="0"/>
              <a:t>‹#›</a:t>
            </a:fld>
            <a:endParaRPr lang="en-US"/>
          </a:p>
        </p:txBody>
      </p:sp>
    </p:spTree>
    <p:extLst>
      <p:ext uri="{BB962C8B-B14F-4D97-AF65-F5344CB8AC3E}">
        <p14:creationId xmlns:p14="http://schemas.microsoft.com/office/powerpoint/2010/main" val="414652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cbi.nlm.nih.gov/pmc/articles/PMC4015694/#B8" TargetMode="External"/><Relationship Id="rId3" Type="http://schemas.openxmlformats.org/officeDocument/2006/relationships/hyperlink" Target="https://www.ncbi.nlm.nih.gov/pmc/articles/PMC4015694/#B1" TargetMode="External"/><Relationship Id="rId7" Type="http://schemas.openxmlformats.org/officeDocument/2006/relationships/hyperlink" Target="https://www.ncbi.nlm.nih.gov/pmc/articles/PMC4015694/#B6"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cbi.nlm.nih.gov/pmc/articles/PMC4015694/#B5" TargetMode="External"/><Relationship Id="rId5" Type="http://schemas.openxmlformats.org/officeDocument/2006/relationships/hyperlink" Target="https://www.ncbi.nlm.nih.gov/pmc/articles/PMC4015694/#B3" TargetMode="External"/><Relationship Id="rId10" Type="http://schemas.openxmlformats.org/officeDocument/2006/relationships/hyperlink" Target="https://www.ncbi.nlm.nih.gov/pmc/articles/PMC3724088/#ref10" TargetMode="External"/><Relationship Id="rId4" Type="http://schemas.openxmlformats.org/officeDocument/2006/relationships/hyperlink" Target="https://www.ncbi.nlm.nih.gov/pmc/articles/PMC4015694/#B2" TargetMode="External"/><Relationship Id="rId9" Type="http://schemas.openxmlformats.org/officeDocument/2006/relationships/hyperlink" Target="https://www.ncbi.nlm.nih.gov/pmc/articles/PMC3724088/#ref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ptodate.com/contents/suppurative-septic-thrombophlebitis/abstract/19"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ncbi.nlm.nih.gov/pmc/articles/PMC4015694/#B2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a:t>
            </a:fld>
            <a:endParaRPr lang="en-US"/>
          </a:p>
        </p:txBody>
      </p:sp>
    </p:spTree>
    <p:extLst>
      <p:ext uri="{BB962C8B-B14F-4D97-AF65-F5344CB8AC3E}">
        <p14:creationId xmlns:p14="http://schemas.microsoft.com/office/powerpoint/2010/main" val="189440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Pleural fluid LDH level &gt; 1000 IU/L suggests empyema, malignant effusion, rheumatoid effusion, or pleural </a:t>
            </a:r>
            <a:r>
              <a:rPr lang="en-US" dirty="0" err="1"/>
              <a:t>paragonimiasis</a:t>
            </a:r>
            <a:r>
              <a:rPr lang="en-US" dirty="0"/>
              <a:t>. (</a:t>
            </a:r>
            <a:r>
              <a:rPr lang="en-US" sz="1200" b="0" i="0" kern="1200" dirty="0">
                <a:solidFill>
                  <a:schemeClr val="tx1"/>
                </a:solidFill>
                <a:effectLst/>
                <a:latin typeface="+mn-lt"/>
                <a:ea typeface="+mn-ea"/>
                <a:cs typeface="+mn-cs"/>
              </a:rPr>
              <a:t>Pulmonary </a:t>
            </a:r>
            <a:r>
              <a:rPr lang="en-US" sz="1200" b="1" i="0" kern="1200" dirty="0" err="1">
                <a:solidFill>
                  <a:schemeClr val="tx1"/>
                </a:solidFill>
                <a:effectLst/>
                <a:latin typeface="+mn-lt"/>
                <a:ea typeface="+mn-ea"/>
                <a:cs typeface="+mn-cs"/>
              </a:rPr>
              <a:t>paragonimiasis</a:t>
            </a:r>
            <a:r>
              <a:rPr lang="en-US" sz="1200" b="0" i="0" kern="1200" dirty="0">
                <a:solidFill>
                  <a:schemeClr val="tx1"/>
                </a:solidFill>
                <a:effectLst/>
                <a:latin typeface="+mn-lt"/>
                <a:ea typeface="+mn-ea"/>
                <a:cs typeface="+mn-cs"/>
              </a:rPr>
              <a:t> is a food-borne parasitic disease of the lungs caused by the lung fluke </a:t>
            </a:r>
            <a:r>
              <a:rPr lang="en-US" sz="1200" b="1" i="0" kern="1200" dirty="0" err="1">
                <a:solidFill>
                  <a:schemeClr val="tx1"/>
                </a:solidFill>
                <a:effectLst/>
                <a:latin typeface="+mn-lt"/>
                <a:ea typeface="+mn-ea"/>
                <a:cs typeface="+mn-cs"/>
              </a:rPr>
              <a:t>Paragonimus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westermani</a:t>
            </a:r>
            <a:r>
              <a:rPr lang="en-US" sz="1200" b="0" i="0" kern="1200" dirty="0">
                <a:solidFill>
                  <a:schemeClr val="tx1"/>
                </a:solidFill>
                <a:effectLst/>
                <a:latin typeface="+mn-lt"/>
                <a:ea typeface="+mn-ea"/>
                <a:cs typeface="+mn-cs"/>
              </a:rPr>
              <a:t> or other </a:t>
            </a:r>
            <a:r>
              <a:rPr lang="en-US" sz="1200" b="1" i="0" kern="1200" dirty="0" err="1">
                <a:solidFill>
                  <a:schemeClr val="tx1"/>
                </a:solidFill>
                <a:effectLst/>
                <a:latin typeface="+mn-lt"/>
                <a:ea typeface="+mn-ea"/>
                <a:cs typeface="+mn-cs"/>
              </a:rPr>
              <a:t>Paragonimus</a:t>
            </a:r>
            <a:r>
              <a:rPr lang="en-US" sz="1200" b="0" i="0" kern="1200" dirty="0">
                <a:solidFill>
                  <a:schemeClr val="tx1"/>
                </a:solidFill>
                <a:effectLst/>
                <a:latin typeface="+mn-lt"/>
                <a:ea typeface="+mn-ea"/>
                <a:cs typeface="+mn-cs"/>
              </a:rPr>
              <a:t> species).</a:t>
            </a:r>
            <a:endParaRPr lang="en-US" dirty="0"/>
          </a:p>
          <a:p>
            <a:r>
              <a:rPr lang="en-US" dirty="0"/>
              <a:t>Light’s criteria: Exudative</a:t>
            </a:r>
            <a:r>
              <a:rPr lang="en-US" baseline="0" dirty="0"/>
              <a:t> if</a:t>
            </a:r>
            <a:endParaRPr lang="en-US" dirty="0"/>
          </a:p>
          <a:p>
            <a:r>
              <a:rPr lang="en-US" dirty="0"/>
              <a:t>Pleural fluid protein/serum protein &gt; 0.5</a:t>
            </a:r>
          </a:p>
          <a:p>
            <a:r>
              <a:rPr lang="en-US" dirty="0"/>
              <a:t>Pleural fluid LDH/serum LDH &gt; 0.6</a:t>
            </a:r>
          </a:p>
          <a:p>
            <a:r>
              <a:rPr lang="en-US" dirty="0"/>
              <a:t>Pleural fluid LDH &gt; 2/3 of serum LDH upper limit of normal (1000)</a:t>
            </a:r>
          </a:p>
        </p:txBody>
      </p:sp>
      <p:sp>
        <p:nvSpPr>
          <p:cNvPr id="4" name="Slide Number Placeholder 3"/>
          <p:cNvSpPr>
            <a:spLocks noGrp="1"/>
          </p:cNvSpPr>
          <p:nvPr>
            <p:ph type="sldNum" sz="quarter" idx="10"/>
          </p:nvPr>
        </p:nvSpPr>
        <p:spPr/>
        <p:txBody>
          <a:bodyPr/>
          <a:lstStyle/>
          <a:p>
            <a:fld id="{72683705-B9F2-4819-95B5-F7A63E587EBB}" type="slidenum">
              <a:rPr lang="en-US" smtClean="0"/>
              <a:t>21</a:t>
            </a:fld>
            <a:endParaRPr lang="en-US"/>
          </a:p>
        </p:txBody>
      </p:sp>
    </p:spTree>
    <p:extLst>
      <p:ext uri="{BB962C8B-B14F-4D97-AF65-F5344CB8AC3E}">
        <p14:creationId xmlns:p14="http://schemas.microsoft.com/office/powerpoint/2010/main" val="168044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BCx</a:t>
            </a:r>
            <a:r>
              <a:rPr lang="en-US" baseline="0" dirty="0"/>
              <a:t> and wound cx: Group F strep</a:t>
            </a:r>
            <a:endParaRPr lang="en-US" dirty="0"/>
          </a:p>
          <a:p>
            <a:r>
              <a:rPr lang="en-US" dirty="0"/>
              <a:t>PCN – resistant</a:t>
            </a:r>
          </a:p>
          <a:p>
            <a:r>
              <a:rPr lang="en-US" dirty="0" err="1"/>
              <a:t>Vanco</a:t>
            </a:r>
            <a:r>
              <a:rPr lang="en-US" dirty="0"/>
              <a:t> – susceptible</a:t>
            </a:r>
          </a:p>
          <a:p>
            <a:r>
              <a:rPr lang="en-US" dirty="0"/>
              <a:t>Cefotaxime – susceptible</a:t>
            </a:r>
          </a:p>
          <a:p>
            <a:r>
              <a:rPr lang="en-US" dirty="0"/>
              <a:t>Ceftriaxone – susceptible</a:t>
            </a:r>
          </a:p>
          <a:p>
            <a:endParaRPr lang="en-US" dirty="0"/>
          </a:p>
          <a:p>
            <a:r>
              <a:rPr lang="en-US" dirty="0"/>
              <a:t>Metronidazole for anaerobic</a:t>
            </a:r>
            <a:r>
              <a:rPr lang="en-US" baseline="0" dirty="0"/>
              <a:t> coverage</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22</a:t>
            </a:fld>
            <a:endParaRPr lang="en-US"/>
          </a:p>
        </p:txBody>
      </p:sp>
    </p:spTree>
    <p:extLst>
      <p:ext uri="{BB962C8B-B14F-4D97-AF65-F5344CB8AC3E}">
        <p14:creationId xmlns:p14="http://schemas.microsoft.com/office/powerpoint/2010/main" val="58093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condition is frequently preceded by pharyngitis, usually in association with tonsil or </a:t>
            </a:r>
            <a:r>
              <a:rPr lang="en-US" sz="1200" b="0" i="0" kern="1200" dirty="0" err="1">
                <a:solidFill>
                  <a:schemeClr val="tx1"/>
                </a:solidFill>
                <a:effectLst/>
                <a:latin typeface="+mn-lt"/>
                <a:ea typeface="+mn-ea"/>
                <a:cs typeface="+mn-cs"/>
              </a:rPr>
              <a:t>peritonsillar</a:t>
            </a:r>
            <a:r>
              <a:rPr lang="en-US" sz="1200" b="0" i="0" kern="1200" dirty="0">
                <a:solidFill>
                  <a:schemeClr val="tx1"/>
                </a:solidFill>
                <a:effectLst/>
                <a:latin typeface="+mn-lt"/>
                <a:ea typeface="+mn-ea"/>
                <a:cs typeface="+mn-cs"/>
              </a:rPr>
              <a:t> involvement. Other antecedent conditions include primary dental infection or infectious mononucleosis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Jugular vein </a:t>
            </a:r>
            <a:r>
              <a:rPr lang="en-US" sz="1200" b="0" i="0" kern="1200" dirty="0" err="1">
                <a:solidFill>
                  <a:schemeClr val="tx1"/>
                </a:solidFill>
                <a:effectLst/>
                <a:latin typeface="+mn-lt"/>
                <a:ea typeface="+mn-ea"/>
                <a:cs typeface="+mn-cs"/>
              </a:rPr>
              <a:t>suppurative</a:t>
            </a:r>
            <a:r>
              <a:rPr lang="en-US" sz="1200" b="0" i="0" kern="1200" dirty="0">
                <a:solidFill>
                  <a:schemeClr val="tx1"/>
                </a:solidFill>
                <a:effectLst/>
                <a:latin typeface="+mn-lt"/>
                <a:ea typeface="+mn-ea"/>
                <a:cs typeface="+mn-cs"/>
              </a:rPr>
              <a:t> thrombophlebitis can also be associated with intravenous catheter insertion.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general, infection progresses from the oropharynx to the </a:t>
            </a:r>
            <a:r>
              <a:rPr lang="en-US" sz="1200" b="0" i="0" kern="1200" dirty="0" err="1">
                <a:solidFill>
                  <a:schemeClr val="tx1"/>
                </a:solidFill>
                <a:effectLst/>
                <a:latin typeface="+mn-lt"/>
                <a:ea typeface="+mn-ea"/>
                <a:cs typeface="+mn-cs"/>
              </a:rPr>
              <a:t>parapharyngeal</a:t>
            </a:r>
            <a:r>
              <a:rPr lang="en-US" sz="1200" b="0" i="0" kern="1200" dirty="0">
                <a:solidFill>
                  <a:schemeClr val="tx1"/>
                </a:solidFill>
                <a:effectLst/>
                <a:latin typeface="+mn-lt"/>
                <a:ea typeface="+mn-ea"/>
                <a:cs typeface="+mn-cs"/>
              </a:rPr>
              <a:t> or lateral pharyngeal space. The anterior part of this space consists of the anterior neck muscles; the posterior section contains the carotid sheath that encloses the internal jugular vein, internal carotid artery, the vagal nerve, and lymph nodes</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24</a:t>
            </a:fld>
            <a:endParaRPr lang="en-US"/>
          </a:p>
        </p:txBody>
      </p:sp>
    </p:spTree>
    <p:extLst>
      <p:ext uri="{BB962C8B-B14F-4D97-AF65-F5344CB8AC3E}">
        <p14:creationId xmlns:p14="http://schemas.microsoft.com/office/powerpoint/2010/main" val="9490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Veins of cerebrum carry</a:t>
            </a:r>
            <a:r>
              <a:rPr lang="en-US" baseline="0" dirty="0"/>
              <a:t> blood from brain tissue and deposit it into </a:t>
            </a:r>
            <a:r>
              <a:rPr lang="en-US" baseline="0" dirty="0" err="1"/>
              <a:t>dural</a:t>
            </a:r>
            <a:r>
              <a:rPr lang="en-US" baseline="0" dirty="0"/>
              <a:t> venous sinuses. </a:t>
            </a:r>
          </a:p>
          <a:p>
            <a:endParaRPr lang="en-US" dirty="0"/>
          </a:p>
          <a:p>
            <a:r>
              <a:rPr lang="en-US" dirty="0"/>
              <a:t>Thrombus</a:t>
            </a:r>
            <a:r>
              <a:rPr lang="en-US" baseline="0" dirty="0"/>
              <a:t> can occlude venous return through the sinuses and can cause an accumulation of deoxygenated blood within brain parenchyma which can lead to venous infarction. This is complicated by an accumulation of cerebrospinal fluid, which can no longer drain the through the thrombosed venous sinus. </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25</a:t>
            </a:fld>
            <a:endParaRPr lang="en-US"/>
          </a:p>
        </p:txBody>
      </p:sp>
    </p:spTree>
    <p:extLst>
      <p:ext uri="{BB962C8B-B14F-4D97-AF65-F5344CB8AC3E}">
        <p14:creationId xmlns:p14="http://schemas.microsoft.com/office/powerpoint/2010/main" val="244631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80% cases caused by </a:t>
            </a:r>
            <a:r>
              <a:rPr lang="en-US" sz="1200" i="1" dirty="0">
                <a:sym typeface="Wingdings" panose="05000000000000000000" pitchFamily="2" charset="2"/>
              </a:rPr>
              <a:t>Fusobacterium </a:t>
            </a:r>
            <a:r>
              <a:rPr lang="en-US" sz="1200" i="1" dirty="0" err="1">
                <a:sym typeface="Wingdings" panose="05000000000000000000" pitchFamily="2" charset="2"/>
              </a:rPr>
              <a:t>necrophorum</a:t>
            </a:r>
            <a:r>
              <a:rPr lang="en-US" sz="1200" dirty="0">
                <a:sym typeface="Wingdings" panose="05000000000000000000" pitchFamily="2" charset="2"/>
              </a:rPr>
              <a:t>. But infections by other pathogens have also been reported (</a:t>
            </a:r>
            <a:r>
              <a:rPr lang="en-US" sz="1200" i="1" dirty="0">
                <a:sym typeface="Wingdings" panose="05000000000000000000" pitchFamily="2" charset="2"/>
              </a:rPr>
              <a:t>Fusobacterium </a:t>
            </a:r>
            <a:r>
              <a:rPr lang="en-US" sz="1200" i="1" dirty="0" err="1">
                <a:sym typeface="Wingdings" panose="05000000000000000000" pitchFamily="2" charset="2"/>
              </a:rPr>
              <a:t>nucleatum</a:t>
            </a:r>
            <a:r>
              <a:rPr lang="en-US" sz="1200" i="1" dirty="0">
                <a:sym typeface="Wingdings" panose="05000000000000000000" pitchFamily="2" charset="2"/>
              </a:rPr>
              <a:t>, </a:t>
            </a:r>
            <a:r>
              <a:rPr lang="en-US" sz="1200" i="1" dirty="0" err="1">
                <a:sym typeface="Wingdings" panose="05000000000000000000" pitchFamily="2" charset="2"/>
              </a:rPr>
              <a:t>Bacteroides</a:t>
            </a:r>
            <a:r>
              <a:rPr lang="en-US" sz="1200" dirty="0">
                <a:sym typeface="Wingdings" panose="05000000000000000000" pitchFamily="2" charset="2"/>
              </a:rPr>
              <a:t> species, and </a:t>
            </a:r>
            <a:r>
              <a:rPr lang="en-US" sz="1200" i="1" dirty="0">
                <a:sym typeface="Wingdings" panose="05000000000000000000" pitchFamily="2" charset="2"/>
              </a:rPr>
              <a:t>Streptococcal </a:t>
            </a:r>
            <a:r>
              <a:rPr lang="en-US" sz="1200" dirty="0">
                <a:sym typeface="Wingdings" panose="05000000000000000000" pitchFamily="2" charset="2"/>
              </a:rPr>
              <a:t>species).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causative organisms of jugular vein </a:t>
            </a:r>
            <a:r>
              <a:rPr lang="en-US" sz="1200" b="0" i="0" kern="1200" dirty="0" err="1">
                <a:solidFill>
                  <a:schemeClr val="tx1"/>
                </a:solidFill>
                <a:effectLst/>
                <a:latin typeface="+mn-lt"/>
                <a:ea typeface="+mn-ea"/>
                <a:cs typeface="+mn-cs"/>
              </a:rPr>
              <a:t>suppurative</a:t>
            </a:r>
            <a:r>
              <a:rPr lang="en-US" sz="1200" b="0" i="0" kern="1200" dirty="0">
                <a:solidFill>
                  <a:schemeClr val="tx1"/>
                </a:solidFill>
                <a:effectLst/>
                <a:latin typeface="+mn-lt"/>
                <a:ea typeface="+mn-ea"/>
                <a:cs typeface="+mn-cs"/>
              </a:rPr>
              <a:t> thrombophlebitis are usually members of the normal oropharyngeal flora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Organisms may be isolated from the blood and from metastatic sites of infection.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1936, Andre </a:t>
            </a:r>
            <a:r>
              <a:rPr lang="en-US" sz="1200" b="0" i="0" kern="1200" dirty="0" err="1">
                <a:solidFill>
                  <a:schemeClr val="tx1"/>
                </a:solidFill>
                <a:effectLst/>
                <a:latin typeface="+mn-lt"/>
                <a:ea typeface="+mn-ea"/>
                <a:cs typeface="+mn-cs"/>
              </a:rPr>
              <a:t>Lemierre</a:t>
            </a:r>
            <a:r>
              <a:rPr lang="en-US" sz="1200" b="0" i="0" kern="1200" dirty="0">
                <a:solidFill>
                  <a:schemeClr val="tx1"/>
                </a:solidFill>
                <a:effectLst/>
                <a:latin typeface="+mn-lt"/>
                <a:ea typeface="+mn-ea"/>
                <a:cs typeface="+mn-cs"/>
              </a:rPr>
              <a:t> (French bacteriologist) published a case series of 20 patients with a syndrome characterized by a history of recent oropharyngeal infection, clinical or radiological evidence of internal jugular (IJ) venous thrombosis, and anaerobic septicemia caused primarily by </a:t>
            </a:r>
            <a:r>
              <a:rPr lang="en-US" sz="1200" b="0" i="1" kern="1200" dirty="0">
                <a:solidFill>
                  <a:schemeClr val="tx1"/>
                </a:solidFill>
                <a:effectLst/>
                <a:latin typeface="+mn-lt"/>
                <a:ea typeface="+mn-ea"/>
                <a:cs typeface="+mn-cs"/>
              </a:rPr>
              <a:t>Bacillus </a:t>
            </a:r>
            <a:r>
              <a:rPr lang="en-US" sz="1200" b="0" i="1" kern="1200" dirty="0" err="1">
                <a:solidFill>
                  <a:schemeClr val="tx1"/>
                </a:solidFill>
                <a:effectLst/>
                <a:latin typeface="+mn-lt"/>
                <a:ea typeface="+mn-ea"/>
                <a:cs typeface="+mn-cs"/>
              </a:rPr>
              <a:t>funduliformis</a:t>
            </a:r>
            <a:r>
              <a:rPr lang="en-US" sz="1200" b="0" i="0" kern="1200" dirty="0">
                <a:solidFill>
                  <a:schemeClr val="tx1"/>
                </a:solidFill>
                <a:effectLst/>
                <a:latin typeface="+mn-lt"/>
                <a:ea typeface="+mn-ea"/>
                <a:cs typeface="+mn-cs"/>
              </a:rPr>
              <a:t> (now known as </a:t>
            </a:r>
            <a:r>
              <a:rPr lang="en-US" sz="1200" b="0" i="1" kern="1200" dirty="0">
                <a:solidFill>
                  <a:schemeClr val="tx1"/>
                </a:solidFill>
                <a:effectLst/>
                <a:latin typeface="+mn-lt"/>
                <a:ea typeface="+mn-ea"/>
                <a:cs typeface="+mn-cs"/>
              </a:rPr>
              <a:t>Fusobacterium </a:t>
            </a:r>
            <a:r>
              <a:rPr lang="en-US" sz="1200" b="0" i="1" kern="1200" dirty="0" err="1">
                <a:solidFill>
                  <a:schemeClr val="tx1"/>
                </a:solidFill>
                <a:effectLst/>
                <a:latin typeface="+mn-lt"/>
                <a:ea typeface="+mn-ea"/>
                <a:cs typeface="+mn-cs"/>
              </a:rPr>
              <a:t>necrophorum</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Lemierre</a:t>
            </a:r>
            <a:r>
              <a:rPr lang="en-US" sz="1200" b="0" i="0" kern="1200" dirty="0">
                <a:solidFill>
                  <a:schemeClr val="tx1"/>
                </a:solidFill>
                <a:effectLst/>
                <a:latin typeface="+mn-lt"/>
                <a:ea typeface="+mn-ea"/>
                <a:cs typeface="+mn-cs"/>
              </a:rPr>
              <a:t> classified this syndrome as “anaerobic </a:t>
            </a:r>
            <a:r>
              <a:rPr lang="en-US" sz="1200" b="0" i="0" kern="1200" dirty="0" err="1">
                <a:solidFill>
                  <a:schemeClr val="tx1"/>
                </a:solidFill>
                <a:effectLst/>
                <a:latin typeface="+mn-lt"/>
                <a:ea typeface="+mn-ea"/>
                <a:cs typeface="+mn-cs"/>
              </a:rPr>
              <a:t>postanginal</a:t>
            </a:r>
            <a:r>
              <a:rPr lang="en-US" sz="1200" b="0" i="0" kern="1200" dirty="0">
                <a:solidFill>
                  <a:schemeClr val="tx1"/>
                </a:solidFill>
                <a:effectLst/>
                <a:latin typeface="+mn-lt"/>
                <a:ea typeface="+mn-ea"/>
                <a:cs typeface="+mn-cs"/>
              </a:rPr>
              <a:t> sepsis” because of the onset of sepsis occurring shortly after the patients had experienced a sore throat. It was not until the 1980s that anaerobic </a:t>
            </a:r>
            <a:r>
              <a:rPr lang="en-US" sz="1200" b="0" i="0" kern="1200" dirty="0" err="1">
                <a:solidFill>
                  <a:schemeClr val="tx1"/>
                </a:solidFill>
                <a:effectLst/>
                <a:latin typeface="+mn-lt"/>
                <a:ea typeface="+mn-ea"/>
                <a:cs typeface="+mn-cs"/>
              </a:rPr>
              <a:t>postanginal</a:t>
            </a:r>
            <a:r>
              <a:rPr lang="en-US" sz="1200" b="0" i="0" kern="1200" dirty="0">
                <a:solidFill>
                  <a:schemeClr val="tx1"/>
                </a:solidFill>
                <a:effectLst/>
                <a:latin typeface="+mn-lt"/>
                <a:ea typeface="+mn-ea"/>
                <a:cs typeface="+mn-cs"/>
              </a:rPr>
              <a:t> sepsis was routinely referred to as </a:t>
            </a:r>
            <a:r>
              <a:rPr lang="en-US" sz="1200" b="0" i="0" kern="1200" dirty="0" err="1">
                <a:solidFill>
                  <a:schemeClr val="tx1"/>
                </a:solidFill>
                <a:effectLst/>
                <a:latin typeface="+mn-lt"/>
                <a:ea typeface="+mn-ea"/>
                <a:cs typeface="+mn-cs"/>
              </a:rPr>
              <a:t>Lemierre’s</a:t>
            </a:r>
            <a:r>
              <a:rPr lang="en-US" sz="1200" b="0" i="0" kern="1200" dirty="0">
                <a:solidFill>
                  <a:schemeClr val="tx1"/>
                </a:solidFill>
                <a:effectLst/>
                <a:latin typeface="+mn-lt"/>
                <a:ea typeface="+mn-ea"/>
                <a:cs typeface="+mn-cs"/>
              </a:rPr>
              <a:t> syndrome [</a:t>
            </a:r>
            <a:r>
              <a:rPr lang="en-US" sz="1200" b="0" i="0"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With the introduction of antibiotics in the 1940s and their widespread use for streptococcal pharyngitis, the incidence of </a:t>
            </a:r>
            <a:r>
              <a:rPr lang="en-US" sz="1200" b="0" i="0" kern="1200" dirty="0" err="1">
                <a:solidFill>
                  <a:schemeClr val="tx1"/>
                </a:solidFill>
                <a:effectLst/>
                <a:latin typeface="+mn-lt"/>
                <a:ea typeface="+mn-ea"/>
                <a:cs typeface="+mn-cs"/>
              </a:rPr>
              <a:t>Lemierre’s</a:t>
            </a:r>
            <a:r>
              <a:rPr lang="en-US" sz="1200" b="0" i="0" kern="1200" dirty="0">
                <a:solidFill>
                  <a:schemeClr val="tx1"/>
                </a:solidFill>
                <a:effectLst/>
                <a:latin typeface="+mn-lt"/>
                <a:ea typeface="+mn-ea"/>
                <a:cs typeface="+mn-cs"/>
              </a:rPr>
              <a:t> syndrome fell dramatically. In fact, some authors in the 1980s and 1990s referred to it as a “forgotten disease” [</a:t>
            </a:r>
            <a:r>
              <a:rPr lang="en-US" sz="1200" b="0" i="0" kern="1200" dirty="0">
                <a:solidFill>
                  <a:schemeClr val="tx1"/>
                </a:solidFill>
                <a:effectLst/>
                <a:latin typeface="+mn-lt"/>
                <a:ea typeface="+mn-ea"/>
                <a:cs typeface="+mn-cs"/>
                <a:hlinkClick r:id="rId5"/>
              </a:rPr>
              <a:t>3</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6"/>
              </a:rPr>
              <a:t>5</a:t>
            </a:r>
            <a:r>
              <a:rPr lang="en-US" sz="1200" b="0" i="0" kern="1200" dirty="0">
                <a:solidFill>
                  <a:schemeClr val="tx1"/>
                </a:solidFill>
                <a:effectLst/>
                <a:latin typeface="+mn-lt"/>
                <a:ea typeface="+mn-ea"/>
                <a:cs typeface="+mn-cs"/>
              </a:rPr>
              <a:t>]. For reasons that are not clear, there has been an increase in the reporting of </a:t>
            </a:r>
            <a:r>
              <a:rPr lang="en-US" sz="1200" b="0" i="0" kern="1200" dirty="0" err="1">
                <a:solidFill>
                  <a:schemeClr val="tx1"/>
                </a:solidFill>
                <a:effectLst/>
                <a:latin typeface="+mn-lt"/>
                <a:ea typeface="+mn-ea"/>
                <a:cs typeface="+mn-cs"/>
              </a:rPr>
              <a:t>Lemierre’s</a:t>
            </a:r>
            <a:r>
              <a:rPr lang="en-US" sz="1200" b="0" i="0" kern="1200" dirty="0">
                <a:solidFill>
                  <a:schemeClr val="tx1"/>
                </a:solidFill>
                <a:effectLst/>
                <a:latin typeface="+mn-lt"/>
                <a:ea typeface="+mn-ea"/>
                <a:cs typeface="+mn-cs"/>
              </a:rPr>
              <a:t> syndrome since the late 1990s [</a:t>
            </a:r>
            <a:r>
              <a:rPr lang="en-US" sz="1200" b="0" i="0" kern="1200" dirty="0">
                <a:solidFill>
                  <a:schemeClr val="tx1"/>
                </a:solidFill>
                <a:effectLst/>
                <a:latin typeface="+mn-lt"/>
                <a:ea typeface="+mn-ea"/>
                <a:cs typeface="+mn-cs"/>
                <a:hlinkClick r:id="rId7"/>
              </a:rPr>
              <a:t>6</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8"/>
              </a:rPr>
              <a:t>8</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last 20 years, evidence suggests that the incidence of LS has increased.[</a:t>
            </a:r>
            <a:r>
              <a:rPr lang="en-US" sz="1200" b="0" i="0" kern="1200" dirty="0">
                <a:solidFill>
                  <a:schemeClr val="tx1"/>
                </a:solidFill>
                <a:effectLst/>
                <a:latin typeface="+mn-lt"/>
                <a:ea typeface="+mn-ea"/>
                <a:cs typeface="+mn-cs"/>
                <a:hlinkClick r:id="rId9"/>
              </a:rPr>
              <a:t>9</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10"/>
              </a:rPr>
              <a:t>10</a:t>
            </a:r>
            <a:r>
              <a:rPr lang="en-US" sz="1200" b="0" i="0" kern="1200" dirty="0">
                <a:solidFill>
                  <a:schemeClr val="tx1"/>
                </a:solidFill>
                <a:effectLst/>
                <a:latin typeface="+mn-lt"/>
                <a:ea typeface="+mn-ea"/>
                <a:cs typeface="+mn-cs"/>
              </a:rPr>
              <a:t>] The reasons suggested for the reemergence of LS include macrolide antibiotic resistance, decreased rates of tonsillectomy, discouragement in the use of penicillin therapy for acute tonsillitis as well as improvement in diagnostic and blood culture methods.</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26</a:t>
            </a:fld>
            <a:endParaRPr lang="en-US"/>
          </a:p>
        </p:txBody>
      </p:sp>
    </p:spTree>
    <p:extLst>
      <p:ext uri="{BB962C8B-B14F-4D97-AF65-F5344CB8AC3E}">
        <p14:creationId xmlns:p14="http://schemas.microsoft.com/office/powerpoint/2010/main" val="289918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interval between the preceding pharyngitis and the onset of jugular vein thrombophlebitis is usually less than one week</a:t>
            </a:r>
          </a:p>
          <a:p>
            <a:endParaRPr lang="en-US" dirty="0"/>
          </a:p>
          <a:p>
            <a:r>
              <a:rPr lang="en-US" dirty="0"/>
              <a:t>Persistent</a:t>
            </a:r>
            <a:r>
              <a:rPr lang="en-US" baseline="0" dirty="0"/>
              <a:t> fever despite antimicrobial therapy</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27</a:t>
            </a:fld>
            <a:endParaRPr lang="en-US"/>
          </a:p>
        </p:txBody>
      </p:sp>
    </p:spTree>
    <p:extLst>
      <p:ext uri="{BB962C8B-B14F-4D97-AF65-F5344CB8AC3E}">
        <p14:creationId xmlns:p14="http://schemas.microsoft.com/office/powerpoint/2010/main" val="427959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without any pharyngeal findings</a:t>
            </a:r>
          </a:p>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28</a:t>
            </a:fld>
            <a:endParaRPr lang="en-US"/>
          </a:p>
        </p:txBody>
      </p:sp>
    </p:spTree>
    <p:extLst>
      <p:ext uri="{BB962C8B-B14F-4D97-AF65-F5344CB8AC3E}">
        <p14:creationId xmlns:p14="http://schemas.microsoft.com/office/powerpoint/2010/main" val="76849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 neck: Filling defect in internal jugular vein. High suspicion of </a:t>
            </a:r>
            <a:r>
              <a:rPr lang="en-US" dirty="0" err="1"/>
              <a:t>lemierre’s</a:t>
            </a:r>
            <a:r>
              <a:rPr lang="en-US" dirty="0"/>
              <a:t> if also with positive blood cultures</a:t>
            </a:r>
          </a:p>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29</a:t>
            </a:fld>
            <a:endParaRPr lang="en-US"/>
          </a:p>
        </p:txBody>
      </p:sp>
    </p:spTree>
    <p:extLst>
      <p:ext uri="{BB962C8B-B14F-4D97-AF65-F5344CB8AC3E}">
        <p14:creationId xmlns:p14="http://schemas.microsoft.com/office/powerpoint/2010/main" val="134723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role of anticoagulation for jugular vein </a:t>
            </a:r>
            <a:r>
              <a:rPr lang="en-US" sz="1200" b="0" i="0" kern="1200" dirty="0" err="1">
                <a:solidFill>
                  <a:schemeClr val="tx1"/>
                </a:solidFill>
                <a:effectLst/>
                <a:latin typeface="+mn-lt"/>
                <a:ea typeface="+mn-ea"/>
                <a:cs typeface="+mn-cs"/>
              </a:rPr>
              <a:t>suppurative</a:t>
            </a:r>
            <a:r>
              <a:rPr lang="en-US" sz="1200" b="0" i="0" kern="1200" dirty="0">
                <a:solidFill>
                  <a:schemeClr val="tx1"/>
                </a:solidFill>
                <a:effectLst/>
                <a:latin typeface="+mn-lt"/>
                <a:ea typeface="+mn-ea"/>
                <a:cs typeface="+mn-cs"/>
              </a:rPr>
              <a:t> thrombophlebitis is controversial; there are no controlled studies. Some authors favor anticoagulation only if there is evidence for extension of thrombus [</a:t>
            </a:r>
            <a:r>
              <a:rPr lang="en-US" sz="1200" b="0" i="0" u="sng" kern="1200" dirty="0">
                <a:solidFill>
                  <a:schemeClr val="tx1"/>
                </a:solidFill>
                <a:effectLst/>
                <a:latin typeface="+mn-lt"/>
                <a:ea typeface="+mn-ea"/>
                <a:cs typeface="+mn-cs"/>
                <a:hlinkClick r:id="rId3"/>
              </a:rPr>
              <a:t>19</a:t>
            </a:r>
            <a:r>
              <a:rPr lang="en-US" sz="1200" b="0" i="0" kern="1200" dirty="0">
                <a:solidFill>
                  <a:schemeClr val="tx1"/>
                </a:solidFill>
                <a:effectLst/>
                <a:latin typeface="+mn-lt"/>
                <a:ea typeface="+mn-ea"/>
                <a:cs typeface="+mn-cs"/>
              </a:rPr>
              <a:t>]. We suggest anticoagulation if there is evidence of significant extension of thrombus, especially in the presence of persistent bacteremia and/or uncontrolled clinical sepsis.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penicillin monotherapy has been used in the past, more recent antimicrobial studies have indicated beta-lactamase activity acquired by many </a:t>
            </a:r>
            <a:r>
              <a:rPr lang="en-US" sz="1200" b="0" i="1" kern="1200" dirty="0">
                <a:solidFill>
                  <a:schemeClr val="tx1"/>
                </a:solidFill>
                <a:effectLst/>
                <a:latin typeface="+mn-lt"/>
                <a:ea typeface="+mn-ea"/>
                <a:cs typeface="+mn-cs"/>
              </a:rPr>
              <a:t>F. </a:t>
            </a:r>
            <a:r>
              <a:rPr lang="en-US" sz="1200" b="0" i="1" kern="1200" dirty="0" err="1">
                <a:solidFill>
                  <a:schemeClr val="tx1"/>
                </a:solidFill>
                <a:effectLst/>
                <a:latin typeface="+mn-lt"/>
                <a:ea typeface="+mn-ea"/>
                <a:cs typeface="+mn-cs"/>
              </a:rPr>
              <a:t>necrophorum</a:t>
            </a:r>
            <a:r>
              <a:rPr lang="en-US" sz="1200" b="0" i="0" kern="1200" dirty="0">
                <a:solidFill>
                  <a:schemeClr val="tx1"/>
                </a:solidFill>
                <a:effectLst/>
                <a:latin typeface="+mn-lt"/>
                <a:ea typeface="+mn-ea"/>
                <a:cs typeface="+mn-cs"/>
              </a:rPr>
              <a:t> strains [</a:t>
            </a:r>
            <a:r>
              <a:rPr lang="en-US" sz="1200" b="0" i="0" kern="1200" dirty="0">
                <a:solidFill>
                  <a:schemeClr val="tx1"/>
                </a:solidFill>
                <a:effectLst/>
                <a:latin typeface="+mn-lt"/>
                <a:ea typeface="+mn-ea"/>
                <a:cs typeface="+mn-cs"/>
                <a:hlinkClick r:id="rId4"/>
              </a:rPr>
              <a:t>26</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31</a:t>
            </a:fld>
            <a:endParaRPr lang="en-US"/>
          </a:p>
        </p:txBody>
      </p:sp>
    </p:spTree>
    <p:extLst>
      <p:ext uri="{BB962C8B-B14F-4D97-AF65-F5344CB8AC3E}">
        <p14:creationId xmlns:p14="http://schemas.microsoft.com/office/powerpoint/2010/main" val="367884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32</a:t>
            </a:fld>
            <a:endParaRPr lang="en-US"/>
          </a:p>
        </p:txBody>
      </p:sp>
    </p:spTree>
    <p:extLst>
      <p:ext uri="{BB962C8B-B14F-4D97-AF65-F5344CB8AC3E}">
        <p14:creationId xmlns:p14="http://schemas.microsoft.com/office/powerpoint/2010/main" val="1682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of admission: Symptoms</a:t>
            </a:r>
            <a:r>
              <a:rPr lang="en-US" baseline="0" dirty="0"/>
              <a:t> resolving. Appetite regained. Vomiting and diarrhea resolved. </a:t>
            </a:r>
            <a:endParaRPr lang="en-US" dirty="0"/>
          </a:p>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5</a:t>
            </a:fld>
            <a:endParaRPr lang="en-US"/>
          </a:p>
        </p:txBody>
      </p:sp>
    </p:spTree>
    <p:extLst>
      <p:ext uri="{BB962C8B-B14F-4D97-AF65-F5344CB8AC3E}">
        <p14:creationId xmlns:p14="http://schemas.microsoft.com/office/powerpoint/2010/main" val="343184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a:t>
            </a:r>
            <a:r>
              <a:rPr lang="en-US" baseline="0" dirty="0"/>
              <a:t> else you would like to know before we talk about differentials?</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6</a:t>
            </a:fld>
            <a:endParaRPr lang="en-US"/>
          </a:p>
        </p:txBody>
      </p:sp>
    </p:spTree>
    <p:extLst>
      <p:ext uri="{BB962C8B-B14F-4D97-AF65-F5344CB8AC3E}">
        <p14:creationId xmlns:p14="http://schemas.microsoft.com/office/powerpoint/2010/main" val="25456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workup</a:t>
            </a:r>
            <a:r>
              <a:rPr lang="en-US" baseline="0" dirty="0"/>
              <a:t> would you order?</a:t>
            </a:r>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7</a:t>
            </a:fld>
            <a:endParaRPr lang="en-US"/>
          </a:p>
        </p:txBody>
      </p:sp>
    </p:spTree>
    <p:extLst>
      <p:ext uri="{BB962C8B-B14F-4D97-AF65-F5344CB8AC3E}">
        <p14:creationId xmlns:p14="http://schemas.microsoft.com/office/powerpoint/2010/main" val="148053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BCx</a:t>
            </a:r>
            <a:r>
              <a:rPr lang="en-US" sz="1200" dirty="0"/>
              <a:t>:</a:t>
            </a:r>
            <a:r>
              <a:rPr lang="en-US" sz="1200" baseline="0" dirty="0"/>
              <a:t> </a:t>
            </a:r>
            <a:r>
              <a:rPr lang="en-US" sz="1200" dirty="0"/>
              <a:t>1 bottle collected initially.</a:t>
            </a:r>
            <a:r>
              <a:rPr lang="en-US" sz="1200" baseline="0" dirty="0"/>
              <a:t> </a:t>
            </a:r>
            <a:r>
              <a:rPr lang="en-US" sz="1200" dirty="0"/>
              <a:t>2 additional bottles collected prior to </a:t>
            </a:r>
            <a:r>
              <a:rPr lang="en-US" sz="1200" dirty="0" err="1"/>
              <a:t>tx</a:t>
            </a:r>
            <a:r>
              <a:rPr lang="en-US" sz="1200" dirty="0"/>
              <a:t> (pending on admission)</a:t>
            </a:r>
          </a:p>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8</a:t>
            </a:fld>
            <a:endParaRPr lang="en-US"/>
          </a:p>
        </p:txBody>
      </p:sp>
    </p:spTree>
    <p:extLst>
      <p:ext uri="{BB962C8B-B14F-4D97-AF65-F5344CB8AC3E}">
        <p14:creationId xmlns:p14="http://schemas.microsoft.com/office/powerpoint/2010/main" val="11820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9</a:t>
            </a:fld>
            <a:endParaRPr lang="en-US"/>
          </a:p>
        </p:txBody>
      </p:sp>
    </p:spTree>
    <p:extLst>
      <p:ext uri="{BB962C8B-B14F-4D97-AF65-F5344CB8AC3E}">
        <p14:creationId xmlns:p14="http://schemas.microsoft.com/office/powerpoint/2010/main" val="242064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11</a:t>
            </a:fld>
            <a:endParaRPr lang="en-US"/>
          </a:p>
        </p:txBody>
      </p:sp>
    </p:spTree>
    <p:extLst>
      <p:ext uri="{BB962C8B-B14F-4D97-AF65-F5344CB8AC3E}">
        <p14:creationId xmlns:p14="http://schemas.microsoft.com/office/powerpoint/2010/main" val="331329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EBV test has</a:t>
            </a:r>
            <a:r>
              <a:rPr lang="en-US" baseline="0" dirty="0"/>
              <a:t> 3 parts: viral capsid antigen (VCA) IgG, VCA IgM, Epstein Barr nuclear antigen (EBNA)</a:t>
            </a:r>
            <a:endParaRPr lang="en-US" dirty="0"/>
          </a:p>
          <a:p>
            <a:endParaRPr lang="en-US" dirty="0"/>
          </a:p>
          <a:p>
            <a:r>
              <a:rPr lang="en-US" dirty="0"/>
              <a:t>Initially hemoptysis thought to be due to low platelets, but it continued even after platelets normalized</a:t>
            </a:r>
          </a:p>
          <a:p>
            <a:endParaRPr lang="en-US" dirty="0"/>
          </a:p>
          <a:p>
            <a:r>
              <a:rPr lang="en-US" dirty="0"/>
              <a:t>Pt’s father in jail, last saw him 1 year ago</a:t>
            </a:r>
          </a:p>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12</a:t>
            </a:fld>
            <a:endParaRPr lang="en-US"/>
          </a:p>
        </p:txBody>
      </p:sp>
    </p:spTree>
    <p:extLst>
      <p:ext uri="{BB962C8B-B14F-4D97-AF65-F5344CB8AC3E}">
        <p14:creationId xmlns:p14="http://schemas.microsoft.com/office/powerpoint/2010/main" val="164627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83705-B9F2-4819-95B5-F7A63E587EBB}" type="slidenum">
              <a:rPr lang="en-US" smtClean="0"/>
              <a:t>19</a:t>
            </a:fld>
            <a:endParaRPr lang="en-US"/>
          </a:p>
        </p:txBody>
      </p:sp>
    </p:spTree>
    <p:extLst>
      <p:ext uri="{BB962C8B-B14F-4D97-AF65-F5344CB8AC3E}">
        <p14:creationId xmlns:p14="http://schemas.microsoft.com/office/powerpoint/2010/main" val="31113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15C2C6A-24D8-4EF8-AAF1-B464E4E79840}" type="datetimeFigureOut">
              <a:rPr lang="en-US" smtClean="0"/>
              <a:t>5/6/2020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C67F307-3FCD-4FE5-B55C-3A020A531D85}" type="slidenum">
              <a:rPr lang="en-US" smtClean="0"/>
              <a:t>‹#›</a:t>
            </a:fld>
            <a:endParaRPr lang="en-US"/>
          </a:p>
        </p:txBody>
      </p:sp>
    </p:spTree>
    <p:extLst>
      <p:ext uri="{BB962C8B-B14F-4D97-AF65-F5344CB8AC3E}">
        <p14:creationId xmlns:p14="http://schemas.microsoft.com/office/powerpoint/2010/main" val="42172067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C2C6A-24D8-4EF8-AAF1-B464E4E79840}"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35378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C15C2C6A-24D8-4EF8-AAF1-B464E4E79840}" type="datetimeFigureOut">
              <a:rPr lang="en-US" smtClean="0"/>
              <a:t>5/6/2020</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C67F307-3FCD-4FE5-B55C-3A020A531D85}" type="slidenum">
              <a:rPr lang="en-US" smtClean="0"/>
              <a:t>‹#›</a:t>
            </a:fld>
            <a:endParaRPr lang="en-US"/>
          </a:p>
        </p:txBody>
      </p:sp>
    </p:spTree>
    <p:extLst>
      <p:ext uri="{BB962C8B-B14F-4D97-AF65-F5344CB8AC3E}">
        <p14:creationId xmlns:p14="http://schemas.microsoft.com/office/powerpoint/2010/main" val="38007035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C2C6A-24D8-4EF8-AAF1-B464E4E79840}"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41232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15C2C6A-24D8-4EF8-AAF1-B464E4E79840}" type="datetimeFigureOut">
              <a:rPr lang="en-US" smtClean="0"/>
              <a:t>5/6/2020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C67F307-3FCD-4FE5-B55C-3A020A531D85}" type="slidenum">
              <a:rPr lang="en-US" smtClean="0"/>
              <a:t>‹#›</a:t>
            </a:fld>
            <a:endParaRPr lang="en-US"/>
          </a:p>
        </p:txBody>
      </p:sp>
    </p:spTree>
    <p:extLst>
      <p:ext uri="{BB962C8B-B14F-4D97-AF65-F5344CB8AC3E}">
        <p14:creationId xmlns:p14="http://schemas.microsoft.com/office/powerpoint/2010/main" val="9416240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C2C6A-24D8-4EF8-AAF1-B464E4E79840}"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308829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C2C6A-24D8-4EF8-AAF1-B464E4E79840}"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19597006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C2C6A-24D8-4EF8-AAF1-B464E4E79840}"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228819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C2C6A-24D8-4EF8-AAF1-B464E4E79840}"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213043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15C2C6A-24D8-4EF8-AAF1-B464E4E79840}" type="datetimeFigureOut">
              <a:rPr lang="en-US" smtClean="0"/>
              <a:t>5/6/2020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C67F307-3FCD-4FE5-B55C-3A020A531D85}" type="slidenum">
              <a:rPr lang="en-US" smtClean="0"/>
              <a:t>‹#›</a:t>
            </a:fld>
            <a:endParaRPr lang="en-US"/>
          </a:p>
        </p:txBody>
      </p:sp>
    </p:spTree>
    <p:extLst>
      <p:ext uri="{BB962C8B-B14F-4D97-AF65-F5344CB8AC3E}">
        <p14:creationId xmlns:p14="http://schemas.microsoft.com/office/powerpoint/2010/main" val="33927738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C2C6A-24D8-4EF8-AAF1-B464E4E79840}"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67F307-3FCD-4FE5-B55C-3A020A531D85}" type="slidenum">
              <a:rPr lang="en-US" smtClean="0"/>
              <a:t>‹#›</a:t>
            </a:fld>
            <a:endParaRPr lang="en-US"/>
          </a:p>
        </p:txBody>
      </p:sp>
    </p:spTree>
    <p:extLst>
      <p:ext uri="{BB962C8B-B14F-4D97-AF65-F5344CB8AC3E}">
        <p14:creationId xmlns:p14="http://schemas.microsoft.com/office/powerpoint/2010/main" val="23571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C15C2C6A-24D8-4EF8-AAF1-B464E4E79840}" type="datetimeFigureOut">
              <a:rPr lang="en-US" smtClean="0"/>
              <a:t>5/6/2020</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C67F307-3FCD-4FE5-B55C-3A020A531D85}"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8644764"/>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uptodate.com/contents/suppurative-septic-thrombophlebitis?search=lemierre%20syndrome&amp;source=search_result&amp;selectedTitle=1~24&amp;usage_type=default&amp;display_rank=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fusobacter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561" y="3345099"/>
            <a:ext cx="4285383" cy="2720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81191" y="744895"/>
            <a:ext cx="7989752" cy="1504844"/>
          </a:xfrm>
        </p:spPr>
        <p:txBody>
          <a:bodyPr>
            <a:normAutofit fontScale="90000"/>
          </a:bodyPr>
          <a:lstStyle/>
          <a:p>
            <a:pPr algn="ctr"/>
            <a:r>
              <a:rPr lang="en-US" sz="4000" b="1" dirty="0">
                <a:ln>
                  <a:solidFill>
                    <a:schemeClr val="accent1">
                      <a:lumMod val="50000"/>
                    </a:schemeClr>
                  </a:solidFill>
                </a:ln>
              </a:rPr>
              <a:t>Identifying the source of bacteremia in a pediatric patient</a:t>
            </a:r>
          </a:p>
        </p:txBody>
      </p:sp>
      <p:sp>
        <p:nvSpPr>
          <p:cNvPr id="3" name="Subtitle 2"/>
          <p:cNvSpPr>
            <a:spLocks noGrp="1"/>
          </p:cNvSpPr>
          <p:nvPr>
            <p:ph type="subTitle" idx="1"/>
          </p:nvPr>
        </p:nvSpPr>
        <p:spPr>
          <a:xfrm>
            <a:off x="581192" y="2220023"/>
            <a:ext cx="7989752" cy="590321"/>
          </a:xfrm>
        </p:spPr>
        <p:txBody>
          <a:bodyPr>
            <a:noAutofit/>
          </a:bodyPr>
          <a:lstStyle/>
          <a:p>
            <a:pPr algn="ctr"/>
            <a:r>
              <a:rPr lang="en-US" sz="2000" dirty="0"/>
              <a:t>Senior case presentation, 3/19/2020</a:t>
            </a:r>
          </a:p>
          <a:p>
            <a:pPr algn="ctr"/>
            <a:r>
              <a:rPr lang="en-US" sz="2000" dirty="0"/>
              <a:t>Shwesha Govil, PGY3</a:t>
            </a:r>
          </a:p>
        </p:txBody>
      </p:sp>
      <p:pic>
        <p:nvPicPr>
          <p:cNvPr id="6150" name="Picture 6" descr="Image result for strep anginosus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1" y="3345100"/>
            <a:ext cx="3625579" cy="272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3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DAY 2</a:t>
            </a:r>
          </a:p>
        </p:txBody>
      </p:sp>
      <p:sp>
        <p:nvSpPr>
          <p:cNvPr id="3" name="Content Placeholder 2"/>
          <p:cNvSpPr>
            <a:spLocks noGrp="1"/>
          </p:cNvSpPr>
          <p:nvPr>
            <p:ph idx="1"/>
          </p:nvPr>
        </p:nvSpPr>
        <p:spPr>
          <a:xfrm>
            <a:off x="581192" y="2392326"/>
            <a:ext cx="7989752" cy="1690835"/>
          </a:xfrm>
        </p:spPr>
        <p:txBody>
          <a:bodyPr>
            <a:noAutofit/>
          </a:bodyPr>
          <a:lstStyle/>
          <a:p>
            <a:r>
              <a:rPr lang="en-US" sz="2400" dirty="0" err="1"/>
              <a:t>BCx</a:t>
            </a:r>
            <a:r>
              <a:rPr lang="en-US" sz="2400" dirty="0"/>
              <a:t> growing </a:t>
            </a:r>
            <a:r>
              <a:rPr lang="en-US" sz="2400" b="1" dirty="0">
                <a:solidFill>
                  <a:srgbClr val="FF0000"/>
                </a:solidFill>
              </a:rPr>
              <a:t>Group F Strep</a:t>
            </a:r>
            <a:r>
              <a:rPr lang="en-US" sz="2400" dirty="0"/>
              <a:t>. Additional bottles pending</a:t>
            </a:r>
          </a:p>
          <a:p>
            <a:r>
              <a:rPr lang="en-US" sz="2400" dirty="0"/>
              <a:t>Continued fevers. ID consulted and </a:t>
            </a:r>
            <a:r>
              <a:rPr lang="en-US" sz="2400" b="1" dirty="0"/>
              <a:t>TTE </a:t>
            </a:r>
            <a:r>
              <a:rPr lang="en-US" sz="2400" dirty="0"/>
              <a:t>ordered to evaluate for endocarditis. Showed </a:t>
            </a:r>
            <a:r>
              <a:rPr lang="en-US" sz="2400" b="1" dirty="0">
                <a:solidFill>
                  <a:srgbClr val="FF0000"/>
                </a:solidFill>
              </a:rPr>
              <a:t>mild LVH, trivial pericardial effusion</a:t>
            </a:r>
            <a:r>
              <a:rPr lang="en-US" sz="2400" b="1" dirty="0"/>
              <a:t>, no </a:t>
            </a:r>
            <a:r>
              <a:rPr lang="en-US" sz="2400" b="1" dirty="0" err="1"/>
              <a:t>vegetations</a:t>
            </a:r>
            <a:r>
              <a:rPr lang="en-US" sz="2400" b="1" dirty="0"/>
              <a:t> or thrombi</a:t>
            </a:r>
          </a:p>
          <a:p>
            <a:r>
              <a:rPr lang="en-US" sz="2400" dirty="0"/>
              <a:t>R forehead pain resolved</a:t>
            </a:r>
          </a:p>
        </p:txBody>
      </p:sp>
    </p:spTree>
    <p:extLst>
      <p:ext uri="{BB962C8B-B14F-4D97-AF65-F5344CB8AC3E}">
        <p14:creationId xmlns:p14="http://schemas.microsoft.com/office/powerpoint/2010/main" val="387164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DAY 3</a:t>
            </a:r>
          </a:p>
        </p:txBody>
      </p:sp>
      <p:sp>
        <p:nvSpPr>
          <p:cNvPr id="3" name="Content Placeholder 2"/>
          <p:cNvSpPr>
            <a:spLocks noGrp="1"/>
          </p:cNvSpPr>
          <p:nvPr>
            <p:ph idx="1"/>
          </p:nvPr>
        </p:nvSpPr>
        <p:spPr>
          <a:xfrm>
            <a:off x="581192" y="1962189"/>
            <a:ext cx="7989752" cy="2817886"/>
          </a:xfrm>
        </p:spPr>
        <p:txBody>
          <a:bodyPr>
            <a:normAutofit/>
          </a:bodyPr>
          <a:lstStyle/>
          <a:p>
            <a:r>
              <a:rPr lang="en-US" sz="2400" dirty="0"/>
              <a:t>Developed pleuritic chest pain</a:t>
            </a:r>
          </a:p>
          <a:p>
            <a:r>
              <a:rPr lang="en-US" sz="2400" dirty="0"/>
              <a:t>Second set of </a:t>
            </a:r>
            <a:r>
              <a:rPr lang="en-US" sz="2400" dirty="0" err="1"/>
              <a:t>BCx</a:t>
            </a:r>
            <a:r>
              <a:rPr lang="en-US" sz="2400" dirty="0"/>
              <a:t> from OSH showed </a:t>
            </a:r>
            <a:r>
              <a:rPr lang="en-US" sz="2400" b="1" dirty="0">
                <a:solidFill>
                  <a:srgbClr val="FF0000"/>
                </a:solidFill>
              </a:rPr>
              <a:t>gram positive cocci in chains and gram negative rods</a:t>
            </a:r>
          </a:p>
          <a:p>
            <a:r>
              <a:rPr lang="en-US" sz="2400" dirty="0"/>
              <a:t>Started on </a:t>
            </a:r>
            <a:r>
              <a:rPr lang="en-US" sz="2400" dirty="0" err="1"/>
              <a:t>Rocephin</a:t>
            </a:r>
            <a:r>
              <a:rPr lang="en-US" sz="2400" dirty="0"/>
              <a:t> and continued on PCN</a:t>
            </a:r>
          </a:p>
          <a:p>
            <a:r>
              <a:rPr lang="en-US" sz="2400" b="1" dirty="0"/>
              <a:t>CXR:</a:t>
            </a:r>
            <a:r>
              <a:rPr lang="en-US" sz="2400" dirty="0"/>
              <a:t> </a:t>
            </a:r>
            <a:r>
              <a:rPr lang="en-US" sz="2400" b="1" dirty="0">
                <a:solidFill>
                  <a:srgbClr val="FF0000"/>
                </a:solidFill>
              </a:rPr>
              <a:t>hazy airspace disease in L lung base</a:t>
            </a:r>
          </a:p>
        </p:txBody>
      </p:sp>
    </p:spTree>
    <p:extLst>
      <p:ext uri="{BB962C8B-B14F-4D97-AF65-F5344CB8AC3E}">
        <p14:creationId xmlns:p14="http://schemas.microsoft.com/office/powerpoint/2010/main" val="425142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DAY 4</a:t>
            </a:r>
          </a:p>
        </p:txBody>
      </p:sp>
      <p:sp>
        <p:nvSpPr>
          <p:cNvPr id="3" name="Content Placeholder 2"/>
          <p:cNvSpPr>
            <a:spLocks noGrp="1"/>
          </p:cNvSpPr>
          <p:nvPr>
            <p:ph idx="1"/>
          </p:nvPr>
        </p:nvSpPr>
        <p:spPr>
          <a:xfrm>
            <a:off x="0" y="1158949"/>
            <a:ext cx="9144000" cy="5699051"/>
          </a:xfrm>
        </p:spPr>
        <p:txBody>
          <a:bodyPr>
            <a:noAutofit/>
          </a:bodyPr>
          <a:lstStyle/>
          <a:p>
            <a:endParaRPr lang="en-US" sz="1900" dirty="0"/>
          </a:p>
          <a:p>
            <a:r>
              <a:rPr lang="en-US" sz="1900" dirty="0"/>
              <a:t>Persistent fevers, cough with blood tinged malodorous sputum, pleuritic chest pain</a:t>
            </a:r>
          </a:p>
          <a:p>
            <a:r>
              <a:rPr lang="en-US" sz="1900" dirty="0"/>
              <a:t>Repeat </a:t>
            </a:r>
            <a:r>
              <a:rPr lang="en-US" sz="1900" b="1" dirty="0"/>
              <a:t>CXR</a:t>
            </a:r>
            <a:r>
              <a:rPr lang="en-US" sz="1900" dirty="0"/>
              <a:t> showed </a:t>
            </a:r>
            <a:r>
              <a:rPr lang="en-US" sz="1900" b="1" dirty="0">
                <a:solidFill>
                  <a:srgbClr val="FF0000"/>
                </a:solidFill>
              </a:rPr>
              <a:t>worse bibasilar and bilateral upper lobe airspace disease, small R pleural effusion, and possible small </a:t>
            </a:r>
            <a:r>
              <a:rPr lang="en-US" sz="1900" b="1" dirty="0" err="1">
                <a:solidFill>
                  <a:srgbClr val="FF0000"/>
                </a:solidFill>
              </a:rPr>
              <a:t>cavitary</a:t>
            </a:r>
            <a:r>
              <a:rPr lang="en-US" sz="1900" b="1" dirty="0">
                <a:solidFill>
                  <a:srgbClr val="FF0000"/>
                </a:solidFill>
              </a:rPr>
              <a:t> lesions in bilateral upper lobes</a:t>
            </a:r>
          </a:p>
          <a:p>
            <a:r>
              <a:rPr lang="en-US" sz="1900" dirty="0"/>
              <a:t>ID recommended </a:t>
            </a:r>
            <a:r>
              <a:rPr lang="en-US" sz="1900" b="1" dirty="0"/>
              <a:t>PPD </a:t>
            </a:r>
            <a:r>
              <a:rPr lang="en-US" sz="1900" dirty="0"/>
              <a:t>(negative), </a:t>
            </a:r>
            <a:r>
              <a:rPr lang="en-US" sz="1900" b="1" dirty="0"/>
              <a:t>Q Gold </a:t>
            </a:r>
            <a:r>
              <a:rPr lang="en-US" sz="1900" dirty="0"/>
              <a:t>(indeterminate), </a:t>
            </a:r>
            <a:r>
              <a:rPr lang="en-US" sz="1900" b="1" dirty="0"/>
              <a:t>cocci antibodies </a:t>
            </a:r>
            <a:r>
              <a:rPr lang="en-US" sz="1900" dirty="0"/>
              <a:t>(negative), </a:t>
            </a:r>
            <a:r>
              <a:rPr lang="en-US" sz="1900" b="1" dirty="0" err="1"/>
              <a:t>cryptococcus</a:t>
            </a:r>
            <a:r>
              <a:rPr lang="en-US" sz="1900" b="1" dirty="0"/>
              <a:t> screen </a:t>
            </a:r>
            <a:r>
              <a:rPr lang="en-US" sz="1900" dirty="0"/>
              <a:t>(negative), </a:t>
            </a:r>
            <a:r>
              <a:rPr lang="en-US" sz="1900" b="1" dirty="0"/>
              <a:t>EBV</a:t>
            </a:r>
            <a:r>
              <a:rPr lang="en-US" sz="1900" dirty="0"/>
              <a:t> (EBV VCA IgG positive, IgM negative, </a:t>
            </a:r>
            <a:r>
              <a:rPr lang="en-US" sz="1900" dirty="0" err="1"/>
              <a:t>EBna</a:t>
            </a:r>
            <a:r>
              <a:rPr lang="en-US" sz="1900" dirty="0"/>
              <a:t> IgG negative), </a:t>
            </a:r>
            <a:r>
              <a:rPr lang="en-US" sz="1900" b="1" dirty="0"/>
              <a:t>HIV </a:t>
            </a:r>
            <a:r>
              <a:rPr lang="en-US" sz="1900" dirty="0"/>
              <a:t>negative</a:t>
            </a:r>
          </a:p>
          <a:p>
            <a:r>
              <a:rPr lang="en-US" sz="1900" dirty="0"/>
              <a:t>PCN discontinued and vancomycin started per ID recs</a:t>
            </a:r>
          </a:p>
          <a:p>
            <a:r>
              <a:rPr lang="en-US" sz="1900" dirty="0"/>
              <a:t>R frontal mass more prominent (2-3 cm) with </a:t>
            </a:r>
            <a:r>
              <a:rPr lang="en-US" sz="1900" dirty="0" err="1"/>
              <a:t>fluctuance</a:t>
            </a:r>
            <a:r>
              <a:rPr lang="en-US" sz="1900" dirty="0"/>
              <a:t>. General surgery consulted with recommendation for US </a:t>
            </a:r>
            <a:r>
              <a:rPr lang="en-US" sz="1900" dirty="0">
                <a:sym typeface="Wingdings" panose="05000000000000000000" pitchFamily="2" charset="2"/>
              </a:rPr>
              <a:t> </a:t>
            </a:r>
            <a:r>
              <a:rPr lang="en-US" sz="1900" b="1" dirty="0">
                <a:solidFill>
                  <a:srgbClr val="FF0000"/>
                </a:solidFill>
                <a:sym typeface="Wingdings" panose="05000000000000000000" pitchFamily="2" charset="2"/>
              </a:rPr>
              <a:t>possible small abscess at </a:t>
            </a:r>
            <a:r>
              <a:rPr lang="en-US" sz="1900" b="1" dirty="0" err="1">
                <a:solidFill>
                  <a:srgbClr val="FF0000"/>
                </a:solidFill>
                <a:sym typeface="Wingdings" panose="05000000000000000000" pitchFamily="2" charset="2"/>
              </a:rPr>
              <a:t>subperiosteal</a:t>
            </a:r>
            <a:r>
              <a:rPr lang="en-US" sz="1900" b="1" dirty="0">
                <a:solidFill>
                  <a:srgbClr val="FF0000"/>
                </a:solidFill>
                <a:sym typeface="Wingdings" panose="05000000000000000000" pitchFamily="2" charset="2"/>
              </a:rPr>
              <a:t> surface</a:t>
            </a:r>
          </a:p>
          <a:p>
            <a:r>
              <a:rPr lang="en-US" sz="1900" dirty="0">
                <a:sym typeface="Wingdings" panose="05000000000000000000" pitchFamily="2" charset="2"/>
              </a:rPr>
              <a:t>Rheumatology consulted: </a:t>
            </a:r>
            <a:r>
              <a:rPr lang="en-US" sz="1900" b="1" dirty="0">
                <a:sym typeface="Wingdings" panose="05000000000000000000" pitchFamily="2" charset="2"/>
              </a:rPr>
              <a:t>UA</a:t>
            </a:r>
            <a:r>
              <a:rPr lang="en-US" sz="1900" dirty="0">
                <a:sym typeface="Wingdings" panose="05000000000000000000" pitchFamily="2" charset="2"/>
              </a:rPr>
              <a:t> and </a:t>
            </a:r>
            <a:r>
              <a:rPr lang="en-US" sz="1900" b="1" dirty="0">
                <a:sym typeface="Wingdings" panose="05000000000000000000" pitchFamily="2" charset="2"/>
              </a:rPr>
              <a:t>vasculitis Ab/ANCA </a:t>
            </a:r>
            <a:r>
              <a:rPr lang="en-US" sz="1900" dirty="0">
                <a:sym typeface="Wingdings" panose="05000000000000000000" pitchFamily="2" charset="2"/>
              </a:rPr>
              <a:t>tested to evaluate for granulomatous disease with </a:t>
            </a:r>
            <a:r>
              <a:rPr lang="en-US" sz="1900" dirty="0" err="1">
                <a:sym typeface="Wingdings" panose="05000000000000000000" pitchFamily="2" charset="2"/>
              </a:rPr>
              <a:t>polyangitis</a:t>
            </a:r>
            <a:r>
              <a:rPr lang="en-US" sz="1900" dirty="0">
                <a:sym typeface="Wingdings" panose="05000000000000000000" pitchFamily="2" charset="2"/>
              </a:rPr>
              <a:t> (all negative).  </a:t>
            </a:r>
            <a:r>
              <a:rPr lang="en-US" sz="1900" b="1" dirty="0">
                <a:sym typeface="Wingdings" panose="05000000000000000000" pitchFamily="2" charset="2"/>
              </a:rPr>
              <a:t>ANA</a:t>
            </a:r>
            <a:r>
              <a:rPr lang="en-US" sz="1900" dirty="0">
                <a:sym typeface="Wingdings" panose="05000000000000000000" pitchFamily="2" charset="2"/>
              </a:rPr>
              <a:t> negative, </a:t>
            </a:r>
            <a:r>
              <a:rPr lang="en-US" sz="1900" b="1" dirty="0">
                <a:sym typeface="Wingdings" panose="05000000000000000000" pitchFamily="2" charset="2"/>
              </a:rPr>
              <a:t>C3/C4</a:t>
            </a:r>
            <a:r>
              <a:rPr lang="en-US" sz="1900" dirty="0">
                <a:sym typeface="Wingdings" panose="05000000000000000000" pitchFamily="2" charset="2"/>
              </a:rPr>
              <a:t> mildly low</a:t>
            </a:r>
            <a:endParaRPr lang="en-US" sz="1900" dirty="0"/>
          </a:p>
        </p:txBody>
      </p:sp>
    </p:spTree>
    <p:extLst>
      <p:ext uri="{BB962C8B-B14F-4D97-AF65-F5344CB8AC3E}">
        <p14:creationId xmlns:p14="http://schemas.microsoft.com/office/powerpoint/2010/main" val="263461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4991" y="0"/>
            <a:ext cx="6907987" cy="6858000"/>
          </a:xfrm>
          <a:prstGeom prst="rect">
            <a:avLst/>
          </a:prstGeom>
        </p:spPr>
      </p:pic>
      <p:sp>
        <p:nvSpPr>
          <p:cNvPr id="11" name="Rectangle 10"/>
          <p:cNvSpPr/>
          <p:nvPr/>
        </p:nvSpPr>
        <p:spPr>
          <a:xfrm>
            <a:off x="119374" y="6114856"/>
            <a:ext cx="1211714" cy="461665"/>
          </a:xfrm>
          <a:prstGeom prst="rect">
            <a:avLst/>
          </a:prstGeom>
        </p:spPr>
        <p:txBody>
          <a:bodyPr wrap="square">
            <a:spAutoFit/>
          </a:bodyPr>
          <a:lstStyle/>
          <a:p>
            <a:r>
              <a:rPr lang="en-US" sz="2400" dirty="0"/>
              <a:t>2/10/20</a:t>
            </a:r>
          </a:p>
        </p:txBody>
      </p:sp>
    </p:spTree>
    <p:extLst>
      <p:ext uri="{BB962C8B-B14F-4D97-AF65-F5344CB8AC3E}">
        <p14:creationId xmlns:p14="http://schemas.microsoft.com/office/powerpoint/2010/main" val="256185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2337" y="0"/>
            <a:ext cx="6209136" cy="6858000"/>
          </a:xfrm>
          <a:prstGeom prst="rect">
            <a:avLst/>
          </a:prstGeom>
        </p:spPr>
      </p:pic>
      <p:sp>
        <p:nvSpPr>
          <p:cNvPr id="5" name="Rectangle 4"/>
          <p:cNvSpPr/>
          <p:nvPr/>
        </p:nvSpPr>
        <p:spPr>
          <a:xfrm>
            <a:off x="211971" y="6114856"/>
            <a:ext cx="1211714" cy="461665"/>
          </a:xfrm>
          <a:prstGeom prst="rect">
            <a:avLst/>
          </a:prstGeom>
        </p:spPr>
        <p:txBody>
          <a:bodyPr wrap="square">
            <a:spAutoFit/>
          </a:bodyPr>
          <a:lstStyle/>
          <a:p>
            <a:r>
              <a:rPr lang="en-US" sz="2400" dirty="0"/>
              <a:t>2/10/20</a:t>
            </a:r>
          </a:p>
        </p:txBody>
      </p:sp>
    </p:spTree>
    <p:extLst>
      <p:ext uri="{BB962C8B-B14F-4D97-AF65-F5344CB8AC3E}">
        <p14:creationId xmlns:p14="http://schemas.microsoft.com/office/powerpoint/2010/main" val="325130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54665" y="354885"/>
            <a:ext cx="4689335" cy="5431318"/>
          </a:xfrm>
          <a:prstGeom prst="rect">
            <a:avLst/>
          </a:prstGeom>
        </p:spPr>
      </p:pic>
      <p:pic>
        <p:nvPicPr>
          <p:cNvPr id="2" name="Picture 1"/>
          <p:cNvPicPr>
            <a:picLocks noChangeAspect="1"/>
          </p:cNvPicPr>
          <p:nvPr/>
        </p:nvPicPr>
        <p:blipFill>
          <a:blip r:embed="rId3"/>
          <a:stretch>
            <a:fillRect/>
          </a:stretch>
        </p:blipFill>
        <p:spPr>
          <a:xfrm>
            <a:off x="-1" y="354885"/>
            <a:ext cx="4628513" cy="5431318"/>
          </a:xfrm>
          <a:prstGeom prst="rect">
            <a:avLst/>
          </a:prstGeom>
        </p:spPr>
      </p:pic>
      <p:sp>
        <p:nvSpPr>
          <p:cNvPr id="4" name="Rectangle 3"/>
          <p:cNvSpPr/>
          <p:nvPr/>
        </p:nvSpPr>
        <p:spPr>
          <a:xfrm>
            <a:off x="211972" y="6033832"/>
            <a:ext cx="1234864" cy="461665"/>
          </a:xfrm>
          <a:prstGeom prst="rect">
            <a:avLst/>
          </a:prstGeom>
        </p:spPr>
        <p:txBody>
          <a:bodyPr wrap="square">
            <a:spAutoFit/>
          </a:bodyPr>
          <a:lstStyle/>
          <a:p>
            <a:r>
              <a:rPr lang="en-US" sz="2400" dirty="0"/>
              <a:t>2/12/20</a:t>
            </a:r>
          </a:p>
        </p:txBody>
      </p:sp>
    </p:spTree>
    <p:extLst>
      <p:ext uri="{BB962C8B-B14F-4D97-AF65-F5344CB8AC3E}">
        <p14:creationId xmlns:p14="http://schemas.microsoft.com/office/powerpoint/2010/main" val="90512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Fever curve</a:t>
            </a:r>
          </a:p>
        </p:txBody>
      </p:sp>
      <p:pic>
        <p:nvPicPr>
          <p:cNvPr id="4" name="Picture 3"/>
          <p:cNvPicPr>
            <a:picLocks noChangeAspect="1"/>
          </p:cNvPicPr>
          <p:nvPr/>
        </p:nvPicPr>
        <p:blipFill>
          <a:blip r:embed="rId2"/>
          <a:stretch>
            <a:fillRect/>
          </a:stretch>
        </p:blipFill>
        <p:spPr>
          <a:xfrm>
            <a:off x="0" y="1931758"/>
            <a:ext cx="9110854" cy="3047194"/>
          </a:xfrm>
          <a:prstGeom prst="rect">
            <a:avLst/>
          </a:prstGeom>
        </p:spPr>
      </p:pic>
    </p:spTree>
    <p:extLst>
      <p:ext uri="{BB962C8B-B14F-4D97-AF65-F5344CB8AC3E}">
        <p14:creationId xmlns:p14="http://schemas.microsoft.com/office/powerpoint/2010/main" val="367355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pic>
        <p:nvPicPr>
          <p:cNvPr id="4" name="Picture 3"/>
          <p:cNvPicPr>
            <a:picLocks noChangeAspect="1"/>
          </p:cNvPicPr>
          <p:nvPr/>
        </p:nvPicPr>
        <p:blipFill>
          <a:blip r:embed="rId2"/>
          <a:stretch>
            <a:fillRect/>
          </a:stretch>
        </p:blipFill>
        <p:spPr>
          <a:xfrm>
            <a:off x="-10630" y="2404044"/>
            <a:ext cx="3413051" cy="1242378"/>
          </a:xfrm>
          <a:prstGeom prst="rect">
            <a:avLst/>
          </a:prstGeom>
        </p:spPr>
      </p:pic>
      <p:pic>
        <p:nvPicPr>
          <p:cNvPr id="6" name="Picture 5"/>
          <p:cNvPicPr>
            <a:picLocks noChangeAspect="1"/>
          </p:cNvPicPr>
          <p:nvPr/>
        </p:nvPicPr>
        <p:blipFill>
          <a:blip r:embed="rId3"/>
          <a:stretch>
            <a:fillRect/>
          </a:stretch>
        </p:blipFill>
        <p:spPr>
          <a:xfrm>
            <a:off x="1399450" y="3658757"/>
            <a:ext cx="1021645" cy="1224621"/>
          </a:xfrm>
          <a:prstGeom prst="rect">
            <a:avLst/>
          </a:prstGeom>
        </p:spPr>
      </p:pic>
      <p:pic>
        <p:nvPicPr>
          <p:cNvPr id="7" name="Picture 6"/>
          <p:cNvPicPr>
            <a:picLocks noChangeAspect="1"/>
          </p:cNvPicPr>
          <p:nvPr/>
        </p:nvPicPr>
        <p:blipFill>
          <a:blip r:embed="rId4"/>
          <a:stretch>
            <a:fillRect/>
          </a:stretch>
        </p:blipFill>
        <p:spPr>
          <a:xfrm>
            <a:off x="1" y="3646422"/>
            <a:ext cx="1403498" cy="1224621"/>
          </a:xfrm>
          <a:prstGeom prst="rect">
            <a:avLst/>
          </a:prstGeom>
        </p:spPr>
      </p:pic>
      <p:pic>
        <p:nvPicPr>
          <p:cNvPr id="8" name="Picture 7"/>
          <p:cNvPicPr>
            <a:picLocks noChangeAspect="1"/>
          </p:cNvPicPr>
          <p:nvPr/>
        </p:nvPicPr>
        <p:blipFill>
          <a:blip r:embed="rId5"/>
          <a:stretch>
            <a:fillRect/>
          </a:stretch>
        </p:blipFill>
        <p:spPr>
          <a:xfrm>
            <a:off x="3413051" y="2407661"/>
            <a:ext cx="3216992" cy="1243718"/>
          </a:xfrm>
          <a:prstGeom prst="rect">
            <a:avLst/>
          </a:prstGeom>
        </p:spPr>
      </p:pic>
      <p:pic>
        <p:nvPicPr>
          <p:cNvPr id="9" name="Picture 8"/>
          <p:cNvPicPr>
            <a:picLocks noChangeAspect="1"/>
          </p:cNvPicPr>
          <p:nvPr/>
        </p:nvPicPr>
        <p:blipFill>
          <a:blip r:embed="rId6"/>
          <a:stretch>
            <a:fillRect/>
          </a:stretch>
        </p:blipFill>
        <p:spPr>
          <a:xfrm>
            <a:off x="3402420" y="3658757"/>
            <a:ext cx="1414130" cy="1260875"/>
          </a:xfrm>
          <a:prstGeom prst="rect">
            <a:avLst/>
          </a:prstGeom>
        </p:spPr>
      </p:pic>
      <p:pic>
        <p:nvPicPr>
          <p:cNvPr id="10" name="Picture 9"/>
          <p:cNvPicPr>
            <a:picLocks noChangeAspect="1"/>
          </p:cNvPicPr>
          <p:nvPr/>
        </p:nvPicPr>
        <p:blipFill>
          <a:blip r:embed="rId7"/>
          <a:stretch>
            <a:fillRect/>
          </a:stretch>
        </p:blipFill>
        <p:spPr>
          <a:xfrm>
            <a:off x="4827179" y="3658756"/>
            <a:ext cx="1802863" cy="1255577"/>
          </a:xfrm>
          <a:prstGeom prst="rect">
            <a:avLst/>
          </a:prstGeom>
        </p:spPr>
      </p:pic>
      <p:pic>
        <p:nvPicPr>
          <p:cNvPr id="11" name="Picture 10"/>
          <p:cNvPicPr>
            <a:picLocks noChangeAspect="1"/>
          </p:cNvPicPr>
          <p:nvPr/>
        </p:nvPicPr>
        <p:blipFill>
          <a:blip r:embed="rId8"/>
          <a:stretch>
            <a:fillRect/>
          </a:stretch>
        </p:blipFill>
        <p:spPr>
          <a:xfrm>
            <a:off x="6562964" y="2400278"/>
            <a:ext cx="2566171" cy="1258478"/>
          </a:xfrm>
          <a:prstGeom prst="rect">
            <a:avLst/>
          </a:prstGeom>
        </p:spPr>
      </p:pic>
      <p:pic>
        <p:nvPicPr>
          <p:cNvPr id="12" name="Picture 11"/>
          <p:cNvPicPr>
            <a:picLocks noChangeAspect="1"/>
          </p:cNvPicPr>
          <p:nvPr/>
        </p:nvPicPr>
        <p:blipFill>
          <a:blip r:embed="rId9"/>
          <a:stretch>
            <a:fillRect/>
          </a:stretch>
        </p:blipFill>
        <p:spPr>
          <a:xfrm>
            <a:off x="6554006" y="3646422"/>
            <a:ext cx="1443901" cy="1255566"/>
          </a:xfrm>
          <a:prstGeom prst="rect">
            <a:avLst/>
          </a:prstGeom>
        </p:spPr>
      </p:pic>
      <p:pic>
        <p:nvPicPr>
          <p:cNvPr id="13" name="Picture 12"/>
          <p:cNvPicPr>
            <a:picLocks noChangeAspect="1"/>
          </p:cNvPicPr>
          <p:nvPr/>
        </p:nvPicPr>
        <p:blipFill>
          <a:blip r:embed="rId10"/>
          <a:stretch>
            <a:fillRect/>
          </a:stretch>
        </p:blipFill>
        <p:spPr>
          <a:xfrm>
            <a:off x="7987829" y="3658756"/>
            <a:ext cx="915306" cy="1238761"/>
          </a:xfrm>
          <a:prstGeom prst="rect">
            <a:avLst/>
          </a:prstGeom>
        </p:spPr>
      </p:pic>
      <p:pic>
        <p:nvPicPr>
          <p:cNvPr id="3" name="Picture 2"/>
          <p:cNvPicPr>
            <a:picLocks noChangeAspect="1"/>
          </p:cNvPicPr>
          <p:nvPr/>
        </p:nvPicPr>
        <p:blipFill>
          <a:blip r:embed="rId11"/>
          <a:stretch>
            <a:fillRect/>
          </a:stretch>
        </p:blipFill>
        <p:spPr>
          <a:xfrm>
            <a:off x="4068" y="5380407"/>
            <a:ext cx="9144000" cy="722337"/>
          </a:xfrm>
          <a:prstGeom prst="rect">
            <a:avLst/>
          </a:prstGeom>
        </p:spPr>
      </p:pic>
    </p:spTree>
    <p:extLst>
      <p:ext uri="{BB962C8B-B14F-4D97-AF65-F5344CB8AC3E}">
        <p14:creationId xmlns:p14="http://schemas.microsoft.com/office/powerpoint/2010/main" val="208636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DAY 5</a:t>
            </a:r>
          </a:p>
        </p:txBody>
      </p:sp>
      <p:sp>
        <p:nvSpPr>
          <p:cNvPr id="3" name="Content Placeholder 2"/>
          <p:cNvSpPr>
            <a:spLocks noGrp="1"/>
          </p:cNvSpPr>
          <p:nvPr>
            <p:ph idx="1"/>
          </p:nvPr>
        </p:nvSpPr>
        <p:spPr>
          <a:xfrm>
            <a:off x="581192" y="2062716"/>
            <a:ext cx="7989752" cy="3264454"/>
          </a:xfrm>
        </p:spPr>
        <p:txBody>
          <a:bodyPr>
            <a:normAutofit/>
          </a:bodyPr>
          <a:lstStyle/>
          <a:p>
            <a:r>
              <a:rPr lang="en-US" sz="2400" dirty="0"/>
              <a:t>Nasal flaring, subcostal retractions, increased SOB</a:t>
            </a:r>
          </a:p>
          <a:p>
            <a:r>
              <a:rPr lang="en-US" sz="2400" dirty="0"/>
              <a:t>Increased bibasilar crackles on auscultation</a:t>
            </a:r>
          </a:p>
          <a:p>
            <a:r>
              <a:rPr lang="en-US" sz="2400" dirty="0"/>
              <a:t>2L O2 via NC</a:t>
            </a:r>
          </a:p>
          <a:p>
            <a:r>
              <a:rPr lang="en-US" sz="2400" dirty="0"/>
              <a:t>Repeat </a:t>
            </a:r>
            <a:r>
              <a:rPr lang="en-US" sz="2400" b="1" dirty="0"/>
              <a:t>CXR</a:t>
            </a:r>
            <a:r>
              <a:rPr lang="en-US" sz="2400" dirty="0"/>
              <a:t>:  </a:t>
            </a:r>
            <a:r>
              <a:rPr lang="en-US" sz="2400" b="1" dirty="0">
                <a:solidFill>
                  <a:srgbClr val="FF0000"/>
                </a:solidFill>
              </a:rPr>
              <a:t>Acute worsening of patchy changes in bilateral lung bases, worsened effusion, slight enlargement of </a:t>
            </a:r>
            <a:r>
              <a:rPr lang="en-US" sz="2400" b="1" dirty="0" err="1">
                <a:solidFill>
                  <a:srgbClr val="FF0000"/>
                </a:solidFill>
              </a:rPr>
              <a:t>cavitary</a:t>
            </a:r>
            <a:r>
              <a:rPr lang="en-US" sz="2400" b="1" dirty="0">
                <a:solidFill>
                  <a:srgbClr val="FF0000"/>
                </a:solidFill>
              </a:rPr>
              <a:t> lesions in upper lung fields</a:t>
            </a:r>
          </a:p>
          <a:p>
            <a:r>
              <a:rPr lang="en-US" sz="2400" dirty="0" err="1"/>
              <a:t>Tx</a:t>
            </a:r>
            <a:r>
              <a:rPr lang="en-US" sz="2400" dirty="0"/>
              <a:t> to LL for higher level of care</a:t>
            </a:r>
          </a:p>
        </p:txBody>
      </p:sp>
    </p:spTree>
    <p:extLst>
      <p:ext uri="{BB962C8B-B14F-4D97-AF65-F5344CB8AC3E}">
        <p14:creationId xmlns:p14="http://schemas.microsoft.com/office/powerpoint/2010/main" val="403875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Loma </a:t>
            </a:r>
            <a:r>
              <a:rPr lang="en-US" dirty="0" err="1"/>
              <a:t>linda</a:t>
            </a:r>
            <a:r>
              <a:rPr lang="en-US" dirty="0"/>
              <a:t> HOSPITAL COURSE </a:t>
            </a:r>
          </a:p>
        </p:txBody>
      </p:sp>
      <p:sp>
        <p:nvSpPr>
          <p:cNvPr id="3" name="Content Placeholder 2"/>
          <p:cNvSpPr>
            <a:spLocks noGrp="1"/>
          </p:cNvSpPr>
          <p:nvPr>
            <p:ph idx="1"/>
          </p:nvPr>
        </p:nvSpPr>
        <p:spPr>
          <a:xfrm>
            <a:off x="0" y="2228003"/>
            <a:ext cx="9144000" cy="3630795"/>
          </a:xfrm>
        </p:spPr>
        <p:txBody>
          <a:bodyPr>
            <a:noAutofit/>
          </a:bodyPr>
          <a:lstStyle/>
          <a:p>
            <a:endParaRPr lang="en-US" sz="2400" dirty="0"/>
          </a:p>
          <a:p>
            <a:r>
              <a:rPr lang="en-US" sz="2400" dirty="0"/>
              <a:t>Final </a:t>
            </a:r>
            <a:r>
              <a:rPr lang="en-US" sz="2400" b="1" dirty="0" err="1"/>
              <a:t>BCx</a:t>
            </a:r>
            <a:r>
              <a:rPr lang="en-US" sz="2400" dirty="0"/>
              <a:t>: </a:t>
            </a:r>
            <a:r>
              <a:rPr lang="en-US" sz="2400" b="1" dirty="0">
                <a:solidFill>
                  <a:srgbClr val="FF0000"/>
                </a:solidFill>
              </a:rPr>
              <a:t>Group F Strep, Strep </a:t>
            </a:r>
            <a:r>
              <a:rPr lang="en-US" sz="2400" b="1" dirty="0" err="1">
                <a:solidFill>
                  <a:srgbClr val="FF0000"/>
                </a:solidFill>
              </a:rPr>
              <a:t>constellatus</a:t>
            </a:r>
            <a:r>
              <a:rPr lang="en-US" sz="2400" b="1" dirty="0">
                <a:solidFill>
                  <a:srgbClr val="FF0000"/>
                </a:solidFill>
              </a:rPr>
              <a:t>, Fusobacterium </a:t>
            </a:r>
            <a:r>
              <a:rPr lang="en-US" sz="2400" b="1" dirty="0" err="1">
                <a:solidFill>
                  <a:srgbClr val="FF0000"/>
                </a:solidFill>
              </a:rPr>
              <a:t>nucleatum</a:t>
            </a:r>
            <a:r>
              <a:rPr lang="en-US" sz="2400" b="1" dirty="0">
                <a:solidFill>
                  <a:srgbClr val="FF0000"/>
                </a:solidFill>
              </a:rPr>
              <a:t>, Campylobacter rectus</a:t>
            </a:r>
          </a:p>
          <a:p>
            <a:r>
              <a:rPr lang="en-US" sz="2400" dirty="0"/>
              <a:t>On Vancomycin, </a:t>
            </a:r>
            <a:r>
              <a:rPr lang="en-US" sz="2400" dirty="0" err="1"/>
              <a:t>Rocephin</a:t>
            </a:r>
            <a:r>
              <a:rPr lang="en-US" sz="2400" dirty="0"/>
              <a:t>, and Metronidazole IV</a:t>
            </a:r>
          </a:p>
          <a:p>
            <a:r>
              <a:rPr lang="en-US" sz="2400" dirty="0"/>
              <a:t>AFB x 3 obtained (stain negative x 3, pending final culture)</a:t>
            </a:r>
          </a:p>
          <a:p>
            <a:r>
              <a:rPr lang="en-US" sz="2400" b="1" dirty="0"/>
              <a:t>CT chest</a:t>
            </a:r>
            <a:r>
              <a:rPr lang="en-US" sz="2400" dirty="0"/>
              <a:t>: </a:t>
            </a:r>
            <a:r>
              <a:rPr lang="en-US" sz="2400" b="1" dirty="0">
                <a:solidFill>
                  <a:srgbClr val="FF0000"/>
                </a:solidFill>
              </a:rPr>
              <a:t>worsening </a:t>
            </a:r>
            <a:r>
              <a:rPr lang="en-US" sz="2400" b="1" dirty="0" err="1">
                <a:solidFill>
                  <a:srgbClr val="FF0000"/>
                </a:solidFill>
              </a:rPr>
              <a:t>cavitary</a:t>
            </a:r>
            <a:r>
              <a:rPr lang="en-US" sz="2400" b="1" dirty="0">
                <a:solidFill>
                  <a:srgbClr val="FF0000"/>
                </a:solidFill>
              </a:rPr>
              <a:t> pleural lesions and R pleural effusion, thought due to septic thrombi</a:t>
            </a:r>
          </a:p>
          <a:p>
            <a:r>
              <a:rPr lang="en-US" sz="2400" b="1" dirty="0"/>
              <a:t>CT sinuses</a:t>
            </a:r>
            <a:r>
              <a:rPr lang="en-US" sz="2400" dirty="0"/>
              <a:t>: </a:t>
            </a:r>
            <a:r>
              <a:rPr lang="en-US" sz="2400" b="1" dirty="0">
                <a:solidFill>
                  <a:srgbClr val="FF0000"/>
                </a:solidFill>
              </a:rPr>
              <a:t>lateral right frontal scalp hypodense focus, likely abscess</a:t>
            </a:r>
          </a:p>
          <a:p>
            <a:r>
              <a:rPr lang="en-US" sz="2400" dirty="0"/>
              <a:t>Increased O2 requirement to 4L NC. Chest tube placed for R pleural effusion. Developed L pneumothorax so L chest tube also placed. &gt; 2L total output of serosanguinous fluid</a:t>
            </a:r>
          </a:p>
        </p:txBody>
      </p:sp>
    </p:spTree>
    <p:extLst>
      <p:ext uri="{BB962C8B-B14F-4D97-AF65-F5344CB8AC3E}">
        <p14:creationId xmlns:p14="http://schemas.microsoft.com/office/powerpoint/2010/main" val="76987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202019" y="2020185"/>
            <a:ext cx="8941981" cy="4720857"/>
          </a:xfrm>
        </p:spPr>
        <p:txBody>
          <a:bodyPr>
            <a:normAutofit/>
          </a:bodyPr>
          <a:lstStyle/>
          <a:p>
            <a:pPr marL="0" indent="0">
              <a:buNone/>
            </a:pPr>
            <a:r>
              <a:rPr lang="en-US" sz="2400" b="1" dirty="0"/>
              <a:t>14 </a:t>
            </a:r>
            <a:r>
              <a:rPr lang="en-US" sz="2400" b="1" dirty="0" err="1"/>
              <a:t>yo</a:t>
            </a:r>
            <a:r>
              <a:rPr lang="en-US" sz="2400" b="1" dirty="0"/>
              <a:t> M with PMH viral meningitis at 1 </a:t>
            </a:r>
            <a:r>
              <a:rPr lang="en-US" sz="2400" b="1" dirty="0" err="1"/>
              <a:t>wk</a:t>
            </a:r>
            <a:r>
              <a:rPr lang="en-US" sz="2400" b="1" dirty="0"/>
              <a:t> old and chronic sinusitis admitted to RUHS Pediatrics for positive blood culture obtained at Redlands Community Hospital.</a:t>
            </a:r>
          </a:p>
          <a:p>
            <a:pPr marL="0" indent="0">
              <a:buNone/>
            </a:pPr>
            <a:endParaRPr lang="en-US" sz="2400" dirty="0"/>
          </a:p>
          <a:p>
            <a:pPr marL="0" indent="0">
              <a:buNone/>
            </a:pPr>
            <a:r>
              <a:rPr lang="en-US" sz="2400" u="sng" dirty="0"/>
              <a:t>Preceding symptoms:</a:t>
            </a:r>
          </a:p>
          <a:p>
            <a:r>
              <a:rPr lang="en-US" sz="2400" dirty="0"/>
              <a:t>2 week </a:t>
            </a:r>
            <a:r>
              <a:rPr lang="en-US" sz="2400" dirty="0" err="1"/>
              <a:t>hx</a:t>
            </a:r>
            <a:r>
              <a:rPr lang="en-US" sz="2400" dirty="0"/>
              <a:t> of rhinorrhea, congestion, and nonproductive cough </a:t>
            </a:r>
          </a:p>
          <a:p>
            <a:r>
              <a:rPr lang="en-US" sz="2400" dirty="0"/>
              <a:t>1 week </a:t>
            </a:r>
            <a:r>
              <a:rPr lang="en-US" sz="2400" dirty="0" err="1"/>
              <a:t>hx</a:t>
            </a:r>
            <a:r>
              <a:rPr lang="en-US" sz="2400" dirty="0"/>
              <a:t> of subjective fever and chills</a:t>
            </a:r>
          </a:p>
          <a:p>
            <a:r>
              <a:rPr lang="en-US" sz="2400" dirty="0"/>
              <a:t>3 day </a:t>
            </a:r>
            <a:r>
              <a:rPr lang="en-US" sz="2400" dirty="0" err="1"/>
              <a:t>hx</a:t>
            </a:r>
            <a:r>
              <a:rPr lang="en-US" sz="2400" dirty="0"/>
              <a:t> of worsening cough with vomiting, diarrhea, and episode of pink tinged sputum</a:t>
            </a:r>
            <a:endParaRPr lang="en-US" dirty="0"/>
          </a:p>
        </p:txBody>
      </p:sp>
    </p:spTree>
    <p:extLst>
      <p:ext uri="{BB962C8B-B14F-4D97-AF65-F5344CB8AC3E}">
        <p14:creationId xmlns:p14="http://schemas.microsoft.com/office/powerpoint/2010/main" val="101034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3068" y="0"/>
            <a:ext cx="3632044" cy="3375232"/>
          </a:xfrm>
          <a:prstGeom prst="rect">
            <a:avLst/>
          </a:prstGeom>
        </p:spPr>
      </p:pic>
      <p:pic>
        <p:nvPicPr>
          <p:cNvPr id="3" name="Picture 2"/>
          <p:cNvPicPr>
            <a:picLocks noChangeAspect="1"/>
          </p:cNvPicPr>
          <p:nvPr/>
        </p:nvPicPr>
        <p:blipFill>
          <a:blip r:embed="rId3"/>
          <a:stretch>
            <a:fillRect/>
          </a:stretch>
        </p:blipFill>
        <p:spPr>
          <a:xfrm>
            <a:off x="4605112" y="0"/>
            <a:ext cx="3565819" cy="3375232"/>
          </a:xfrm>
          <a:prstGeom prst="rect">
            <a:avLst/>
          </a:prstGeom>
        </p:spPr>
      </p:pic>
      <p:pic>
        <p:nvPicPr>
          <p:cNvPr id="4" name="Picture 3"/>
          <p:cNvPicPr>
            <a:picLocks noChangeAspect="1"/>
          </p:cNvPicPr>
          <p:nvPr/>
        </p:nvPicPr>
        <p:blipFill>
          <a:blip r:embed="rId4"/>
          <a:stretch>
            <a:fillRect/>
          </a:stretch>
        </p:blipFill>
        <p:spPr>
          <a:xfrm>
            <a:off x="2789090" y="3346270"/>
            <a:ext cx="3638737" cy="3511730"/>
          </a:xfrm>
          <a:prstGeom prst="rect">
            <a:avLst/>
          </a:prstGeom>
        </p:spPr>
      </p:pic>
      <p:sp>
        <p:nvSpPr>
          <p:cNvPr id="5" name="Rectangle 4"/>
          <p:cNvSpPr/>
          <p:nvPr/>
        </p:nvSpPr>
        <p:spPr>
          <a:xfrm>
            <a:off x="28783" y="6289014"/>
            <a:ext cx="1234864" cy="461665"/>
          </a:xfrm>
          <a:prstGeom prst="rect">
            <a:avLst/>
          </a:prstGeom>
        </p:spPr>
        <p:txBody>
          <a:bodyPr wrap="square">
            <a:spAutoFit/>
          </a:bodyPr>
          <a:lstStyle/>
          <a:p>
            <a:r>
              <a:rPr lang="en-US" sz="2400" dirty="0"/>
              <a:t>2/12/20</a:t>
            </a:r>
          </a:p>
        </p:txBody>
      </p:sp>
    </p:spTree>
    <p:extLst>
      <p:ext uri="{BB962C8B-B14F-4D97-AF65-F5344CB8AC3E}">
        <p14:creationId xmlns:p14="http://schemas.microsoft.com/office/powerpoint/2010/main" val="1212986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Loma </a:t>
            </a:r>
            <a:r>
              <a:rPr lang="en-US" dirty="0" err="1"/>
              <a:t>linda</a:t>
            </a:r>
            <a:r>
              <a:rPr lang="en-US" dirty="0"/>
              <a:t> HOSPITAL COURSE (cont’d)</a:t>
            </a:r>
          </a:p>
        </p:txBody>
      </p:sp>
      <p:sp>
        <p:nvSpPr>
          <p:cNvPr id="4" name="Content Placeholder 3"/>
          <p:cNvSpPr>
            <a:spLocks noGrp="1"/>
          </p:cNvSpPr>
          <p:nvPr>
            <p:ph idx="1"/>
          </p:nvPr>
        </p:nvSpPr>
        <p:spPr>
          <a:xfrm>
            <a:off x="432336" y="2451287"/>
            <a:ext cx="8286361" cy="3630795"/>
          </a:xfrm>
        </p:spPr>
        <p:txBody>
          <a:bodyPr>
            <a:noAutofit/>
          </a:bodyPr>
          <a:lstStyle/>
          <a:p>
            <a:r>
              <a:rPr lang="en-US" sz="2400" b="1" dirty="0"/>
              <a:t>Pleural fluid studies</a:t>
            </a:r>
          </a:p>
          <a:p>
            <a:pPr lvl="1"/>
            <a:r>
              <a:rPr lang="en-US" sz="2400" b="1" dirty="0">
                <a:solidFill>
                  <a:srgbClr val="FF0000"/>
                </a:solidFill>
              </a:rPr>
              <a:t>LDH 1855</a:t>
            </a:r>
            <a:r>
              <a:rPr lang="en-US" sz="2400" dirty="0"/>
              <a:t>, protein 3.6, pH 7.87, diff/count: </a:t>
            </a:r>
            <a:r>
              <a:rPr lang="en-US" sz="2400" dirty="0" err="1"/>
              <a:t>nuc</a:t>
            </a:r>
            <a:r>
              <a:rPr lang="en-US" sz="2400" dirty="0"/>
              <a:t> cells 5598, </a:t>
            </a:r>
            <a:r>
              <a:rPr lang="en-US" sz="2400" dirty="0" err="1"/>
              <a:t>segs</a:t>
            </a:r>
            <a:r>
              <a:rPr lang="en-US" sz="2400" dirty="0"/>
              <a:t> 91%, </a:t>
            </a:r>
            <a:r>
              <a:rPr lang="en-US" sz="2400" dirty="0" err="1"/>
              <a:t>lymphs</a:t>
            </a:r>
            <a:r>
              <a:rPr lang="en-US" sz="2400" dirty="0"/>
              <a:t> 2%</a:t>
            </a:r>
          </a:p>
          <a:p>
            <a:pPr lvl="1"/>
            <a:r>
              <a:rPr lang="en-US" sz="2400" dirty="0"/>
              <a:t>Serum protein: 5.0</a:t>
            </a:r>
          </a:p>
          <a:p>
            <a:pPr lvl="1"/>
            <a:r>
              <a:rPr lang="en-US" sz="2400" dirty="0"/>
              <a:t>Serum LDH 147</a:t>
            </a:r>
          </a:p>
          <a:p>
            <a:pPr lvl="1"/>
            <a:r>
              <a:rPr lang="en-US" sz="2400" b="1" dirty="0">
                <a:solidFill>
                  <a:srgbClr val="FF0000"/>
                </a:solidFill>
              </a:rPr>
              <a:t>Pleural fluid protein/serum protein = 0.72</a:t>
            </a:r>
          </a:p>
          <a:p>
            <a:pPr lvl="1"/>
            <a:r>
              <a:rPr lang="en-US" sz="2400" b="1" dirty="0">
                <a:solidFill>
                  <a:srgbClr val="FF0000"/>
                </a:solidFill>
              </a:rPr>
              <a:t>Pleural fluid LDH/serum LDH = 12.6</a:t>
            </a:r>
          </a:p>
          <a:p>
            <a:pPr lvl="1"/>
            <a:r>
              <a:rPr lang="en-US" sz="2400" dirty="0"/>
              <a:t>Body fluid culture: no growth</a:t>
            </a:r>
          </a:p>
          <a:p>
            <a:pPr lvl="1"/>
            <a:r>
              <a:rPr lang="en-US" sz="2400" dirty="0"/>
              <a:t>Path review: reactive mesothelial cells. No malignant cells</a:t>
            </a:r>
          </a:p>
        </p:txBody>
      </p:sp>
    </p:spTree>
    <p:extLst>
      <p:ext uri="{BB962C8B-B14F-4D97-AF65-F5344CB8AC3E}">
        <p14:creationId xmlns:p14="http://schemas.microsoft.com/office/powerpoint/2010/main" val="329442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Loma </a:t>
            </a:r>
            <a:r>
              <a:rPr lang="en-US" dirty="0" err="1"/>
              <a:t>linda</a:t>
            </a:r>
            <a:r>
              <a:rPr lang="en-US" dirty="0"/>
              <a:t> hospital course (cont’d)</a:t>
            </a:r>
          </a:p>
        </p:txBody>
      </p:sp>
      <p:sp>
        <p:nvSpPr>
          <p:cNvPr id="3" name="Content Placeholder 2"/>
          <p:cNvSpPr>
            <a:spLocks noGrp="1"/>
          </p:cNvSpPr>
          <p:nvPr>
            <p:ph idx="1"/>
          </p:nvPr>
        </p:nvSpPr>
        <p:spPr>
          <a:xfrm>
            <a:off x="0" y="2009553"/>
            <a:ext cx="9144000" cy="4848447"/>
          </a:xfrm>
        </p:spPr>
        <p:txBody>
          <a:bodyPr>
            <a:normAutofit fontScale="85000" lnSpcReduction="20000"/>
          </a:bodyPr>
          <a:lstStyle/>
          <a:p>
            <a:r>
              <a:rPr lang="en-US" sz="2600" dirty="0"/>
              <a:t>ENT consulted: R forehead abscess likely due to bacterial seeding from bacteremia</a:t>
            </a:r>
          </a:p>
          <a:p>
            <a:r>
              <a:rPr lang="en-US" sz="2600" dirty="0"/>
              <a:t>I&amp;D of R frontal abscess.  </a:t>
            </a:r>
            <a:r>
              <a:rPr lang="en-US" sz="2600" b="1" dirty="0"/>
              <a:t>Wound cx:  </a:t>
            </a:r>
            <a:r>
              <a:rPr lang="en-US" sz="2600" b="1" dirty="0">
                <a:solidFill>
                  <a:srgbClr val="FF0000"/>
                </a:solidFill>
              </a:rPr>
              <a:t>heavy growth beta hemolytic Group F Strep; anaerobic cx showing heavy growth </a:t>
            </a:r>
            <a:r>
              <a:rPr lang="en-US" sz="2600" b="1" i="1" dirty="0">
                <a:solidFill>
                  <a:srgbClr val="FF0000"/>
                </a:solidFill>
              </a:rPr>
              <a:t>Strep </a:t>
            </a:r>
            <a:r>
              <a:rPr lang="en-US" sz="2600" b="1" i="1" dirty="0" err="1">
                <a:solidFill>
                  <a:srgbClr val="FF0000"/>
                </a:solidFill>
              </a:rPr>
              <a:t>constellatus</a:t>
            </a:r>
            <a:r>
              <a:rPr lang="en-US" sz="2600" b="1" dirty="0">
                <a:solidFill>
                  <a:srgbClr val="FF0000"/>
                </a:solidFill>
              </a:rPr>
              <a:t>, heavy growth </a:t>
            </a:r>
            <a:r>
              <a:rPr lang="en-US" sz="2600" b="1" i="1" dirty="0" err="1">
                <a:solidFill>
                  <a:srgbClr val="FF0000"/>
                </a:solidFill>
              </a:rPr>
              <a:t>Peptostreptococcus</a:t>
            </a:r>
            <a:r>
              <a:rPr lang="en-US" sz="2600" b="1" i="1" dirty="0">
                <a:solidFill>
                  <a:srgbClr val="FF0000"/>
                </a:solidFill>
              </a:rPr>
              <a:t> micros</a:t>
            </a:r>
            <a:r>
              <a:rPr lang="en-US" sz="2600" b="1" dirty="0">
                <a:solidFill>
                  <a:srgbClr val="FF0000"/>
                </a:solidFill>
              </a:rPr>
              <a:t>, and light growth </a:t>
            </a:r>
            <a:r>
              <a:rPr lang="en-US" sz="2600" b="1" i="1" dirty="0" err="1">
                <a:solidFill>
                  <a:srgbClr val="FF0000"/>
                </a:solidFill>
              </a:rPr>
              <a:t>Prevotella</a:t>
            </a:r>
            <a:r>
              <a:rPr lang="en-US" sz="2600" b="1" i="1" dirty="0">
                <a:solidFill>
                  <a:srgbClr val="FF0000"/>
                </a:solidFill>
              </a:rPr>
              <a:t> intermedia</a:t>
            </a:r>
          </a:p>
          <a:p>
            <a:r>
              <a:rPr lang="en-US" sz="2600" b="1" dirty="0"/>
              <a:t>MRI sinuses, skull, and neck</a:t>
            </a:r>
            <a:r>
              <a:rPr lang="en-US" sz="2600" dirty="0"/>
              <a:t>: </a:t>
            </a:r>
            <a:r>
              <a:rPr lang="en-US" sz="2600" b="1" dirty="0" err="1">
                <a:solidFill>
                  <a:srgbClr val="FF0000"/>
                </a:solidFill>
              </a:rPr>
              <a:t>Osteomeylitis</a:t>
            </a:r>
            <a:r>
              <a:rPr lang="en-US" sz="2600" b="1" dirty="0">
                <a:solidFill>
                  <a:srgbClr val="FF0000"/>
                </a:solidFill>
              </a:rPr>
              <a:t> of frontal bone; non occlusive thrombus of R sigmoid venous sinus and upper R internal jugular vein</a:t>
            </a:r>
          </a:p>
          <a:p>
            <a:r>
              <a:rPr lang="en-US" sz="2600" dirty="0"/>
              <a:t>Hematology consulted: no anticoagulation indicated because thrombus non occlusive</a:t>
            </a:r>
          </a:p>
          <a:p>
            <a:r>
              <a:rPr lang="en-US" sz="2600" dirty="0"/>
              <a:t>ID rec for IV Metronidazole and </a:t>
            </a:r>
            <a:r>
              <a:rPr lang="en-US" sz="2600" dirty="0" err="1"/>
              <a:t>Rocephin</a:t>
            </a:r>
            <a:r>
              <a:rPr lang="en-US" sz="2600" dirty="0"/>
              <a:t> x 6 weeks (2/12-3/24/20) and immune workup with quantitative </a:t>
            </a:r>
            <a:r>
              <a:rPr lang="en-US" sz="2600" dirty="0" err="1"/>
              <a:t>IgGs</a:t>
            </a:r>
            <a:r>
              <a:rPr lang="en-US" sz="2600" dirty="0"/>
              <a:t>, CH50, and lymphocyte subsets once acute illness is resolved</a:t>
            </a:r>
          </a:p>
          <a:p>
            <a:endParaRPr lang="en-US" dirty="0"/>
          </a:p>
        </p:txBody>
      </p:sp>
    </p:spTree>
    <p:extLst>
      <p:ext uri="{BB962C8B-B14F-4D97-AF65-F5344CB8AC3E}">
        <p14:creationId xmlns:p14="http://schemas.microsoft.com/office/powerpoint/2010/main" val="102807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diagnoses</a:t>
            </a:r>
          </a:p>
        </p:txBody>
      </p:sp>
      <p:sp>
        <p:nvSpPr>
          <p:cNvPr id="3" name="Content Placeholder 2"/>
          <p:cNvSpPr>
            <a:spLocks noGrp="1"/>
          </p:cNvSpPr>
          <p:nvPr>
            <p:ph idx="1"/>
          </p:nvPr>
        </p:nvSpPr>
        <p:spPr>
          <a:xfrm>
            <a:off x="581192" y="1977655"/>
            <a:ext cx="7989752" cy="2520175"/>
          </a:xfrm>
        </p:spPr>
        <p:txBody>
          <a:bodyPr>
            <a:normAutofit/>
          </a:bodyPr>
          <a:lstStyle/>
          <a:p>
            <a:r>
              <a:rPr lang="en-US" sz="2800" dirty="0"/>
              <a:t>Necrotizing pneumonia</a:t>
            </a:r>
          </a:p>
          <a:p>
            <a:r>
              <a:rPr lang="en-US" sz="2800" dirty="0" err="1"/>
              <a:t>Lemierre’s</a:t>
            </a:r>
            <a:r>
              <a:rPr lang="en-US" sz="2800" dirty="0"/>
              <a:t> syndrome</a:t>
            </a:r>
          </a:p>
          <a:p>
            <a:r>
              <a:rPr lang="en-US" sz="2800" dirty="0"/>
              <a:t>Pott’s puffy tumor</a:t>
            </a:r>
          </a:p>
        </p:txBody>
      </p:sp>
    </p:spTree>
    <p:extLst>
      <p:ext uri="{BB962C8B-B14F-4D97-AF65-F5344CB8AC3E}">
        <p14:creationId xmlns:p14="http://schemas.microsoft.com/office/powerpoint/2010/main" val="538738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68" y="2183016"/>
            <a:ext cx="4517794" cy="4400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Lemierre’s</a:t>
            </a:r>
            <a:r>
              <a:rPr lang="en-US" dirty="0"/>
              <a:t> syndrome - background</a:t>
            </a:r>
          </a:p>
        </p:txBody>
      </p:sp>
      <p:sp>
        <p:nvSpPr>
          <p:cNvPr id="3" name="Content Placeholder 2"/>
          <p:cNvSpPr>
            <a:spLocks noGrp="1"/>
          </p:cNvSpPr>
          <p:nvPr>
            <p:ph idx="1"/>
          </p:nvPr>
        </p:nvSpPr>
        <p:spPr>
          <a:xfrm>
            <a:off x="0" y="1908584"/>
            <a:ext cx="4859079" cy="4949416"/>
          </a:xfrm>
        </p:spPr>
        <p:txBody>
          <a:bodyPr>
            <a:noAutofit/>
          </a:bodyPr>
          <a:lstStyle/>
          <a:p>
            <a:r>
              <a:rPr lang="en-US" sz="2200" dirty="0"/>
              <a:t>Internal jugular vein </a:t>
            </a:r>
            <a:r>
              <a:rPr lang="en-US" sz="2200" dirty="0" err="1"/>
              <a:t>suppurative</a:t>
            </a:r>
            <a:r>
              <a:rPr lang="en-US" sz="2200" dirty="0"/>
              <a:t> thrombophlebitis</a:t>
            </a:r>
          </a:p>
          <a:p>
            <a:pPr lvl="1"/>
            <a:r>
              <a:rPr lang="en-US" sz="2200" dirty="0"/>
              <a:t>Characterized by venous thrombosis, inflammation, and bacteremia</a:t>
            </a:r>
          </a:p>
          <a:p>
            <a:pPr lvl="1"/>
            <a:r>
              <a:rPr lang="en-US" sz="2200" dirty="0"/>
              <a:t>Caused by oropharyngeal infections such as tonsillitis and dental infections</a:t>
            </a:r>
          </a:p>
          <a:p>
            <a:pPr lvl="1"/>
            <a:r>
              <a:rPr lang="en-US" sz="2200" dirty="0"/>
              <a:t>Infection spreads to </a:t>
            </a:r>
            <a:r>
              <a:rPr lang="en-US" sz="2200" dirty="0" err="1"/>
              <a:t>parapharyngeal</a:t>
            </a:r>
            <a:r>
              <a:rPr lang="en-US" sz="2200" dirty="0"/>
              <a:t> space which contains carotid sheath </a:t>
            </a:r>
            <a:r>
              <a:rPr lang="en-US" sz="2200" dirty="0">
                <a:sym typeface="Wingdings" panose="05000000000000000000" pitchFamily="2" charset="2"/>
              </a:rPr>
              <a:t> local inflammation and thrombosis of jugular vein</a:t>
            </a:r>
          </a:p>
        </p:txBody>
      </p:sp>
    </p:spTree>
    <p:extLst>
      <p:ext uri="{BB962C8B-B14F-4D97-AF65-F5344CB8AC3E}">
        <p14:creationId xmlns:p14="http://schemas.microsoft.com/office/powerpoint/2010/main" val="157769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igure 1 - Sagittal section showing the dural venous sinuses and the great cerebral v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26"/>
            <a:ext cx="9161643" cy="666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6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Lemierre’s</a:t>
            </a:r>
            <a:r>
              <a:rPr lang="en-US" dirty="0"/>
              <a:t> syndrome – background (cont’d)</a:t>
            </a:r>
          </a:p>
        </p:txBody>
      </p:sp>
      <p:sp>
        <p:nvSpPr>
          <p:cNvPr id="3" name="Content Placeholder 2"/>
          <p:cNvSpPr>
            <a:spLocks noGrp="1"/>
          </p:cNvSpPr>
          <p:nvPr>
            <p:ph idx="1"/>
          </p:nvPr>
        </p:nvSpPr>
        <p:spPr>
          <a:xfrm>
            <a:off x="0" y="1903228"/>
            <a:ext cx="9144000" cy="4954772"/>
          </a:xfrm>
        </p:spPr>
        <p:txBody>
          <a:bodyPr>
            <a:noAutofit/>
          </a:bodyPr>
          <a:lstStyle/>
          <a:p>
            <a:pPr lvl="1"/>
            <a:r>
              <a:rPr lang="en-US" sz="2600" dirty="0">
                <a:sym typeface="Wingdings" panose="05000000000000000000" pitchFamily="2" charset="2"/>
              </a:rPr>
              <a:t>3.6 cases per 1 million per year</a:t>
            </a:r>
          </a:p>
          <a:p>
            <a:pPr lvl="1"/>
            <a:r>
              <a:rPr lang="en-US" sz="2600" dirty="0">
                <a:sym typeface="Wingdings" panose="05000000000000000000" pitchFamily="2" charset="2"/>
              </a:rPr>
              <a:t>80% cases caused by </a:t>
            </a:r>
            <a:r>
              <a:rPr lang="en-US" sz="2600" i="1" dirty="0">
                <a:sym typeface="Wingdings" panose="05000000000000000000" pitchFamily="2" charset="2"/>
              </a:rPr>
              <a:t>Fusobacterium </a:t>
            </a:r>
            <a:r>
              <a:rPr lang="en-US" sz="2600" i="1" dirty="0" err="1">
                <a:sym typeface="Wingdings" panose="05000000000000000000" pitchFamily="2" charset="2"/>
              </a:rPr>
              <a:t>necrophorum</a:t>
            </a:r>
            <a:r>
              <a:rPr lang="en-US" sz="2600" dirty="0">
                <a:sym typeface="Wingdings" panose="05000000000000000000" pitchFamily="2" charset="2"/>
              </a:rPr>
              <a:t>. </a:t>
            </a:r>
          </a:p>
          <a:p>
            <a:pPr lvl="1"/>
            <a:r>
              <a:rPr lang="en-US" sz="2600" dirty="0">
                <a:sym typeface="Wingdings" panose="05000000000000000000" pitchFamily="2" charset="2"/>
              </a:rPr>
              <a:t>Usually in healthy, young adults between 16-25 </a:t>
            </a:r>
            <a:r>
              <a:rPr lang="en-US" sz="2600" dirty="0" err="1">
                <a:sym typeface="Wingdings" panose="05000000000000000000" pitchFamily="2" charset="2"/>
              </a:rPr>
              <a:t>yo</a:t>
            </a:r>
            <a:r>
              <a:rPr lang="en-US" sz="2600" dirty="0">
                <a:sym typeface="Wingdings" panose="05000000000000000000" pitchFamily="2" charset="2"/>
              </a:rPr>
              <a:t>,  mean age 20, male predominance</a:t>
            </a:r>
            <a:endParaRPr lang="en-US" sz="2600" dirty="0"/>
          </a:p>
          <a:p>
            <a:pPr lvl="1"/>
            <a:r>
              <a:rPr lang="en-US" sz="2600" dirty="0"/>
              <a:t>Can lead to septic pulmonary emboli, which can cause empyema, lung cavitation, and hypoxemia</a:t>
            </a:r>
          </a:p>
          <a:p>
            <a:pPr lvl="1"/>
            <a:r>
              <a:rPr lang="en-US" sz="2600" dirty="0"/>
              <a:t>Can cause metastatic infections like septic arthritis, osteomyelitis, and hepatic abscesses</a:t>
            </a:r>
          </a:p>
          <a:p>
            <a:pPr lvl="1"/>
            <a:r>
              <a:rPr lang="en-US" sz="2600" dirty="0"/>
              <a:t>Death rate about 6.4% of cases </a:t>
            </a:r>
          </a:p>
        </p:txBody>
      </p:sp>
    </p:spTree>
    <p:extLst>
      <p:ext uri="{BB962C8B-B14F-4D97-AF65-F5344CB8AC3E}">
        <p14:creationId xmlns:p14="http://schemas.microsoft.com/office/powerpoint/2010/main" val="3771959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Lemierre’s</a:t>
            </a:r>
            <a:r>
              <a:rPr lang="en-US" dirty="0"/>
              <a:t> syndrome - symptoms</a:t>
            </a:r>
          </a:p>
        </p:txBody>
      </p:sp>
      <p:sp>
        <p:nvSpPr>
          <p:cNvPr id="3" name="Content Placeholder 2"/>
          <p:cNvSpPr>
            <a:spLocks noGrp="1"/>
          </p:cNvSpPr>
          <p:nvPr>
            <p:ph idx="1"/>
          </p:nvPr>
        </p:nvSpPr>
        <p:spPr/>
        <p:txBody>
          <a:bodyPr>
            <a:normAutofit/>
          </a:bodyPr>
          <a:lstStyle/>
          <a:p>
            <a:r>
              <a:rPr lang="en-US" sz="2600" dirty="0"/>
              <a:t>Sore throat and fever (&gt; 80% of patients)</a:t>
            </a:r>
          </a:p>
          <a:p>
            <a:r>
              <a:rPr lang="en-US" sz="2600" dirty="0"/>
              <a:t>Rigors</a:t>
            </a:r>
          </a:p>
          <a:p>
            <a:r>
              <a:rPr lang="en-US" sz="2600" dirty="0"/>
              <a:t>Respiratory distress</a:t>
            </a:r>
          </a:p>
          <a:p>
            <a:r>
              <a:rPr lang="en-US" sz="2600" dirty="0"/>
              <a:t>Swollen or tender neck (52%)</a:t>
            </a:r>
          </a:p>
          <a:p>
            <a:r>
              <a:rPr lang="en-US" sz="2600" dirty="0"/>
              <a:t>Vague gastrointestinal complaints (50%)</a:t>
            </a:r>
          </a:p>
          <a:p>
            <a:r>
              <a:rPr lang="en-US" sz="2600" dirty="0"/>
              <a:t>Pleuritic chest pain suggesting emboli to lungs (31%)</a:t>
            </a:r>
          </a:p>
        </p:txBody>
      </p:sp>
    </p:spTree>
    <p:extLst>
      <p:ext uri="{BB962C8B-B14F-4D97-AF65-F5344CB8AC3E}">
        <p14:creationId xmlns:p14="http://schemas.microsoft.com/office/powerpoint/2010/main" val="215395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Lemierre’s</a:t>
            </a:r>
            <a:r>
              <a:rPr lang="en-US" dirty="0"/>
              <a:t> syndrome – physical exam</a:t>
            </a:r>
          </a:p>
        </p:txBody>
      </p:sp>
      <p:sp>
        <p:nvSpPr>
          <p:cNvPr id="3" name="Content Placeholder 2"/>
          <p:cNvSpPr>
            <a:spLocks noGrp="1"/>
          </p:cNvSpPr>
          <p:nvPr>
            <p:ph idx="1"/>
          </p:nvPr>
        </p:nvSpPr>
        <p:spPr>
          <a:xfrm>
            <a:off x="581192" y="2451287"/>
            <a:ext cx="7989752" cy="3630795"/>
          </a:xfrm>
        </p:spPr>
        <p:txBody>
          <a:bodyPr>
            <a:noAutofit/>
          </a:bodyPr>
          <a:lstStyle/>
          <a:p>
            <a:r>
              <a:rPr lang="en-US" sz="2600" dirty="0"/>
              <a:t>Fever, hypoxemia, hemodynamic instability, respiratory distress</a:t>
            </a:r>
          </a:p>
          <a:p>
            <a:r>
              <a:rPr lang="en-US" sz="2600" dirty="0"/>
              <a:t>Exudative tonsillitis is common with pharyngeal </a:t>
            </a:r>
            <a:r>
              <a:rPr lang="en-US" sz="2600" dirty="0" err="1"/>
              <a:t>pseudomembranes</a:t>
            </a:r>
            <a:r>
              <a:rPr lang="en-US" sz="2600" dirty="0"/>
              <a:t> and ulceration</a:t>
            </a:r>
          </a:p>
          <a:p>
            <a:r>
              <a:rPr lang="en-US" sz="2600" dirty="0"/>
              <a:t>Tenderness, swelling, pain over angle of mandible (52% of patients)</a:t>
            </a:r>
          </a:p>
          <a:p>
            <a:r>
              <a:rPr lang="en-US" sz="2600" dirty="0"/>
              <a:t>Joint pain</a:t>
            </a:r>
          </a:p>
          <a:p>
            <a:r>
              <a:rPr lang="en-US" sz="2600" dirty="0"/>
              <a:t>Soft tissue inflammation</a:t>
            </a:r>
          </a:p>
        </p:txBody>
      </p:sp>
    </p:spTree>
    <p:extLst>
      <p:ext uri="{BB962C8B-B14F-4D97-AF65-F5344CB8AC3E}">
        <p14:creationId xmlns:p14="http://schemas.microsoft.com/office/powerpoint/2010/main" val="1366577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Lemierre’s</a:t>
            </a:r>
            <a:r>
              <a:rPr lang="en-US" dirty="0"/>
              <a:t> syndrome – workup</a:t>
            </a:r>
          </a:p>
        </p:txBody>
      </p:sp>
      <p:sp>
        <p:nvSpPr>
          <p:cNvPr id="3" name="Content Placeholder 2"/>
          <p:cNvSpPr>
            <a:spLocks noGrp="1"/>
          </p:cNvSpPr>
          <p:nvPr>
            <p:ph idx="1"/>
          </p:nvPr>
        </p:nvSpPr>
        <p:spPr>
          <a:xfrm>
            <a:off x="581192" y="1770803"/>
            <a:ext cx="7989752" cy="3630795"/>
          </a:xfrm>
        </p:spPr>
        <p:txBody>
          <a:bodyPr>
            <a:normAutofit/>
          </a:bodyPr>
          <a:lstStyle/>
          <a:p>
            <a:r>
              <a:rPr lang="en-US" sz="2600" dirty="0"/>
              <a:t>CBC, CMP, </a:t>
            </a:r>
            <a:r>
              <a:rPr lang="en-US" sz="2600" dirty="0" err="1"/>
              <a:t>coags</a:t>
            </a:r>
            <a:endParaRPr lang="en-US" sz="2600" dirty="0"/>
          </a:p>
          <a:p>
            <a:r>
              <a:rPr lang="en-US" sz="2600" dirty="0"/>
              <a:t>Blood cultures</a:t>
            </a:r>
          </a:p>
          <a:p>
            <a:r>
              <a:rPr lang="en-US" sz="2600" dirty="0"/>
              <a:t>CT neck with contrast</a:t>
            </a:r>
          </a:p>
          <a:p>
            <a:r>
              <a:rPr lang="en-US" sz="2600" dirty="0"/>
              <a:t>CXR/CT chest for respiratory symptoms</a:t>
            </a:r>
          </a:p>
        </p:txBody>
      </p:sp>
    </p:spTree>
    <p:extLst>
      <p:ext uri="{BB962C8B-B14F-4D97-AF65-F5344CB8AC3E}">
        <p14:creationId xmlns:p14="http://schemas.microsoft.com/office/powerpoint/2010/main" val="1786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(cont’d)</a:t>
            </a:r>
          </a:p>
        </p:txBody>
      </p:sp>
      <p:sp>
        <p:nvSpPr>
          <p:cNvPr id="3" name="Content Placeholder 2"/>
          <p:cNvSpPr>
            <a:spLocks noGrp="1"/>
          </p:cNvSpPr>
          <p:nvPr>
            <p:ph idx="1"/>
          </p:nvPr>
        </p:nvSpPr>
        <p:spPr>
          <a:xfrm>
            <a:off x="202019" y="2169041"/>
            <a:ext cx="8941980" cy="4391247"/>
          </a:xfrm>
        </p:spPr>
        <p:txBody>
          <a:bodyPr>
            <a:noAutofit/>
          </a:bodyPr>
          <a:lstStyle/>
          <a:p>
            <a:r>
              <a:rPr lang="en-US" sz="2100" b="1" dirty="0"/>
              <a:t>2/3/20: </a:t>
            </a:r>
            <a:r>
              <a:rPr lang="en-US" sz="2100" dirty="0"/>
              <a:t>Seen at Riverside Community Hospital and discharged home with diagnosis of viral URI</a:t>
            </a:r>
          </a:p>
          <a:p>
            <a:pPr marL="0" indent="0">
              <a:buNone/>
            </a:pPr>
            <a:endParaRPr lang="en-US" sz="2100" dirty="0"/>
          </a:p>
          <a:p>
            <a:r>
              <a:rPr lang="en-US" sz="2100" b="1" dirty="0"/>
              <a:t>2/4/20: </a:t>
            </a:r>
            <a:r>
              <a:rPr lang="en-US" sz="2100" dirty="0"/>
              <a:t>Seen at Redlands Community Hospital and found to have thrombocytopenia with PLT 34. Received fluid bolus, Zofran, ibuprofen. </a:t>
            </a:r>
            <a:r>
              <a:rPr lang="en-US" sz="2100" dirty="0" err="1"/>
              <a:t>Dc’d</a:t>
            </a:r>
            <a:r>
              <a:rPr lang="en-US" sz="2100" dirty="0"/>
              <a:t> home.</a:t>
            </a:r>
          </a:p>
          <a:p>
            <a:endParaRPr lang="en-US" sz="2100" b="1" dirty="0"/>
          </a:p>
          <a:p>
            <a:r>
              <a:rPr lang="en-US" sz="2100" b="1" dirty="0"/>
              <a:t>2/5/20: </a:t>
            </a:r>
            <a:r>
              <a:rPr lang="en-US" sz="2100" dirty="0"/>
              <a:t>PLT 17. </a:t>
            </a:r>
            <a:r>
              <a:rPr lang="en-US" sz="2100" dirty="0">
                <a:sym typeface="Wingdings" panose="05000000000000000000" pitchFamily="2" charset="2"/>
              </a:rPr>
              <a:t>Discharged with </a:t>
            </a:r>
            <a:r>
              <a:rPr lang="en-US" sz="2100" dirty="0" err="1">
                <a:sym typeface="Wingdings" panose="05000000000000000000" pitchFamily="2" charset="2"/>
              </a:rPr>
              <a:t>Decadron</a:t>
            </a:r>
            <a:r>
              <a:rPr lang="en-US" sz="2100" dirty="0">
                <a:sym typeface="Wingdings" panose="05000000000000000000" pitchFamily="2" charset="2"/>
              </a:rPr>
              <a:t> 40 mg PO daily x 4 days and outpatient Hematology </a:t>
            </a:r>
            <a:r>
              <a:rPr lang="en-US" sz="2100" dirty="0" err="1">
                <a:sym typeface="Wingdings" panose="05000000000000000000" pitchFamily="2" charset="2"/>
              </a:rPr>
              <a:t>appt</a:t>
            </a:r>
            <a:endParaRPr lang="en-US" sz="2100" dirty="0">
              <a:sym typeface="Wingdings" panose="05000000000000000000" pitchFamily="2" charset="2"/>
            </a:endParaRPr>
          </a:p>
          <a:p>
            <a:endParaRPr lang="en-US" sz="2100" dirty="0"/>
          </a:p>
          <a:p>
            <a:r>
              <a:rPr lang="en-US" sz="2100" b="1" dirty="0"/>
              <a:t>2/6/20: </a:t>
            </a:r>
            <a:r>
              <a:rPr lang="en-US" sz="2100" dirty="0"/>
              <a:t>PLT 19, </a:t>
            </a:r>
            <a:r>
              <a:rPr lang="en-US" sz="2100" dirty="0" err="1"/>
              <a:t>BCx</a:t>
            </a:r>
            <a:r>
              <a:rPr lang="en-US" sz="2100" dirty="0"/>
              <a:t> resulted with gram positive cocci in chains (1 bottle obtained). Received dose of </a:t>
            </a:r>
            <a:r>
              <a:rPr lang="en-US" sz="2100" dirty="0" err="1"/>
              <a:t>Rocephin</a:t>
            </a:r>
            <a:r>
              <a:rPr lang="en-US" sz="2100" dirty="0"/>
              <a:t>.  </a:t>
            </a:r>
            <a:r>
              <a:rPr lang="en-US" sz="2100" dirty="0" err="1"/>
              <a:t>Tx</a:t>
            </a:r>
            <a:r>
              <a:rPr lang="en-US" sz="2100" dirty="0"/>
              <a:t> to RUHS. </a:t>
            </a:r>
          </a:p>
        </p:txBody>
      </p:sp>
    </p:spTree>
    <p:extLst>
      <p:ext uri="{BB962C8B-B14F-4D97-AF65-F5344CB8AC3E}">
        <p14:creationId xmlns:p14="http://schemas.microsoft.com/office/powerpoint/2010/main" val="936098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15" y="158191"/>
            <a:ext cx="8800163" cy="5984446"/>
          </a:xfrm>
          <a:prstGeom prst="rect">
            <a:avLst/>
          </a:prstGeom>
        </p:spPr>
      </p:pic>
      <p:sp>
        <p:nvSpPr>
          <p:cNvPr id="2" name="Rectangle 1"/>
          <p:cNvSpPr/>
          <p:nvPr/>
        </p:nvSpPr>
        <p:spPr>
          <a:xfrm>
            <a:off x="78022" y="6427113"/>
            <a:ext cx="9289262" cy="430887"/>
          </a:xfrm>
          <a:prstGeom prst="rect">
            <a:avLst/>
          </a:prstGeom>
        </p:spPr>
        <p:txBody>
          <a:bodyPr wrap="square">
            <a:spAutoFit/>
          </a:bodyPr>
          <a:lstStyle/>
          <a:p>
            <a:r>
              <a:rPr lang="en-US" sz="1100" dirty="0" err="1"/>
              <a:t>Eilbert</a:t>
            </a:r>
            <a:r>
              <a:rPr lang="en-US" sz="1100" dirty="0"/>
              <a:t> W, </a:t>
            </a:r>
            <a:r>
              <a:rPr lang="en-US" sz="1100" dirty="0" err="1"/>
              <a:t>Singla</a:t>
            </a:r>
            <a:r>
              <a:rPr lang="en-US" sz="1100" dirty="0"/>
              <a:t> N. </a:t>
            </a:r>
            <a:r>
              <a:rPr lang="en-US" sz="1100" dirty="0" err="1"/>
              <a:t>Lemierre's</a:t>
            </a:r>
            <a:r>
              <a:rPr lang="en-US" sz="1100" dirty="0"/>
              <a:t> syndrome. International journal of emergency medicine. https://www.ncbi.nlm.nih.gov/pmc/articles/PMC4015694/. Published 	October 23, 2013. Accessed March 13, 2020.</a:t>
            </a:r>
          </a:p>
        </p:txBody>
      </p:sp>
    </p:spTree>
    <p:extLst>
      <p:ext uri="{BB962C8B-B14F-4D97-AF65-F5344CB8AC3E}">
        <p14:creationId xmlns:p14="http://schemas.microsoft.com/office/powerpoint/2010/main" val="409370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Lemierre’s</a:t>
            </a:r>
            <a:r>
              <a:rPr lang="en-US" dirty="0"/>
              <a:t> syndrome – Management</a:t>
            </a:r>
          </a:p>
        </p:txBody>
      </p:sp>
      <p:sp>
        <p:nvSpPr>
          <p:cNvPr id="3" name="Content Placeholder 2"/>
          <p:cNvSpPr>
            <a:spLocks noGrp="1"/>
          </p:cNvSpPr>
          <p:nvPr>
            <p:ph idx="1"/>
          </p:nvPr>
        </p:nvSpPr>
        <p:spPr>
          <a:xfrm>
            <a:off x="159488" y="2796363"/>
            <a:ext cx="8984512" cy="3232556"/>
          </a:xfrm>
        </p:spPr>
        <p:txBody>
          <a:bodyPr>
            <a:noAutofit/>
          </a:bodyPr>
          <a:lstStyle/>
          <a:p>
            <a:r>
              <a:rPr lang="en-US" sz="2300" dirty="0"/>
              <a:t>Empiric therapy: beta-lactamase resistant beta-lactam antibiotic</a:t>
            </a:r>
          </a:p>
          <a:p>
            <a:pPr lvl="1"/>
            <a:r>
              <a:rPr lang="en-US" sz="2300" dirty="0"/>
              <a:t>Augmentin and </a:t>
            </a:r>
            <a:r>
              <a:rPr lang="en-US" sz="2300" dirty="0" err="1"/>
              <a:t>Zosyn</a:t>
            </a:r>
            <a:r>
              <a:rPr lang="en-US" sz="2300" dirty="0"/>
              <a:t> or monotherapy with a </a:t>
            </a:r>
            <a:r>
              <a:rPr lang="en-US" sz="2300" dirty="0" err="1"/>
              <a:t>carbapenem</a:t>
            </a:r>
            <a:endParaRPr lang="en-US" sz="2300" dirty="0"/>
          </a:p>
          <a:p>
            <a:pPr lvl="1"/>
            <a:r>
              <a:rPr lang="en-US" sz="2300" dirty="0"/>
              <a:t>If catheter associated, then vancomycin</a:t>
            </a:r>
          </a:p>
          <a:p>
            <a:pPr lvl="1"/>
            <a:r>
              <a:rPr lang="en-US" sz="2300" dirty="0"/>
              <a:t>At least 4 weeks duration (minimum of 2 weeks IV followed by PO)</a:t>
            </a:r>
          </a:p>
          <a:p>
            <a:r>
              <a:rPr lang="en-US" sz="2300" dirty="0"/>
              <a:t>Role of anticoagulation of infected jugular vein thrombosis is controversial</a:t>
            </a:r>
          </a:p>
          <a:p>
            <a:r>
              <a:rPr lang="en-US" sz="2300" dirty="0"/>
              <a:t>Catheter directed thrombolysis </a:t>
            </a:r>
          </a:p>
          <a:p>
            <a:r>
              <a:rPr lang="en-US" sz="2300" dirty="0"/>
              <a:t>I&amp;D of adjacent </a:t>
            </a:r>
            <a:r>
              <a:rPr lang="en-US" sz="2300" dirty="0" err="1"/>
              <a:t>peritonsillar</a:t>
            </a:r>
            <a:r>
              <a:rPr lang="en-US" sz="2300" dirty="0"/>
              <a:t> abscess if present</a:t>
            </a:r>
          </a:p>
          <a:p>
            <a:r>
              <a:rPr lang="en-US" sz="2300" dirty="0"/>
              <a:t>Surgical resection of infected thrombus reserved for if conservative management fails</a:t>
            </a:r>
          </a:p>
        </p:txBody>
      </p:sp>
    </p:spTree>
    <p:extLst>
      <p:ext uri="{BB962C8B-B14F-4D97-AF65-F5344CB8AC3E}">
        <p14:creationId xmlns:p14="http://schemas.microsoft.com/office/powerpoint/2010/main" val="328264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Pott’s puffy tumor</a:t>
            </a:r>
          </a:p>
        </p:txBody>
      </p:sp>
      <p:sp>
        <p:nvSpPr>
          <p:cNvPr id="3" name="Content Placeholder 2"/>
          <p:cNvSpPr>
            <a:spLocks noGrp="1"/>
          </p:cNvSpPr>
          <p:nvPr>
            <p:ph idx="1"/>
          </p:nvPr>
        </p:nvSpPr>
        <p:spPr>
          <a:xfrm>
            <a:off x="127591" y="1857613"/>
            <a:ext cx="4663422" cy="5000387"/>
          </a:xfrm>
        </p:spPr>
        <p:txBody>
          <a:bodyPr>
            <a:noAutofit/>
          </a:bodyPr>
          <a:lstStyle/>
          <a:p>
            <a:r>
              <a:rPr lang="en-US" sz="2000" dirty="0"/>
              <a:t>Osteomyelitis of frontal bone associated with </a:t>
            </a:r>
            <a:r>
              <a:rPr lang="en-US" sz="2000" dirty="0" err="1"/>
              <a:t>subperiosteal</a:t>
            </a:r>
            <a:r>
              <a:rPr lang="en-US" sz="2000" dirty="0"/>
              <a:t> abscess</a:t>
            </a:r>
          </a:p>
          <a:p>
            <a:r>
              <a:rPr lang="en-US" sz="2000" dirty="0"/>
              <a:t>Usually a complication of rhinosinusitis</a:t>
            </a:r>
          </a:p>
          <a:p>
            <a:r>
              <a:rPr lang="en-US" sz="2000" dirty="0"/>
              <a:t>Forehead swelling and tenderness</a:t>
            </a:r>
          </a:p>
          <a:p>
            <a:r>
              <a:rPr lang="en-US" sz="2000" dirty="0"/>
              <a:t>Headache</a:t>
            </a:r>
          </a:p>
          <a:p>
            <a:r>
              <a:rPr lang="en-US" sz="2000" dirty="0"/>
              <a:t>Photophobia</a:t>
            </a:r>
          </a:p>
          <a:p>
            <a:r>
              <a:rPr lang="en-US" sz="2000" dirty="0"/>
              <a:t>Fever</a:t>
            </a:r>
          </a:p>
          <a:p>
            <a:r>
              <a:rPr lang="en-US" sz="2000" dirty="0"/>
              <a:t>Vomiting</a:t>
            </a:r>
          </a:p>
          <a:p>
            <a:r>
              <a:rPr lang="en-US" sz="2000" dirty="0"/>
              <a:t>Lethargy</a:t>
            </a:r>
          </a:p>
          <a:p>
            <a:r>
              <a:rPr lang="en-US" sz="2000" dirty="0"/>
              <a:t>Often associated with intracranial extension such as subdural and epidural empyema</a:t>
            </a:r>
          </a:p>
        </p:txBody>
      </p:sp>
      <p:pic>
        <p:nvPicPr>
          <p:cNvPr id="4098" name="Picture 2" descr="Image result for pott's puffy tum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13" y="2435675"/>
            <a:ext cx="4244896" cy="328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6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95454" y="1887761"/>
            <a:ext cx="8761228" cy="5172257"/>
          </a:xfrm>
        </p:spPr>
        <p:txBody>
          <a:bodyPr>
            <a:normAutofit/>
          </a:bodyPr>
          <a:lstStyle/>
          <a:p>
            <a:r>
              <a:rPr lang="en-US" sz="2600" dirty="0"/>
              <a:t>Suspect jugular vein </a:t>
            </a:r>
            <a:r>
              <a:rPr lang="en-US" sz="2600" dirty="0" err="1"/>
              <a:t>suppurative</a:t>
            </a:r>
            <a:r>
              <a:rPr lang="en-US" sz="2600" dirty="0"/>
              <a:t> thrombophlebitis in patients with antecedent pharyngitis, septic pulmonary emboli, and persistent fever despite antimicrobial therapy.</a:t>
            </a:r>
          </a:p>
          <a:p>
            <a:r>
              <a:rPr lang="en-US" sz="2600" dirty="0"/>
              <a:t>Often, the diagnosis is not that obvious. If clinical response is not improving with initial treatment, keep a broad differential and order appropriate workup to guide your next steps. </a:t>
            </a:r>
          </a:p>
          <a:p>
            <a:r>
              <a:rPr lang="en-US" sz="2600" dirty="0"/>
              <a:t>Effective and continued communication is important to help ease parental concern during this process. </a:t>
            </a:r>
          </a:p>
          <a:p>
            <a:r>
              <a:rPr lang="en-US" sz="2600" dirty="0"/>
              <a:t>Sometimes, higher level of care with direct access to pediatric specialists is needed. </a:t>
            </a:r>
          </a:p>
          <a:p>
            <a:endParaRPr lang="en-US" dirty="0"/>
          </a:p>
        </p:txBody>
      </p:sp>
    </p:spTree>
    <p:extLst>
      <p:ext uri="{BB962C8B-B14F-4D97-AF65-F5344CB8AC3E}">
        <p14:creationId xmlns:p14="http://schemas.microsoft.com/office/powerpoint/2010/main" val="1792920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35935" y="2020186"/>
            <a:ext cx="8240232" cy="4614530"/>
          </a:xfrm>
        </p:spPr>
        <p:txBody>
          <a:bodyPr>
            <a:normAutofit fontScale="92500" lnSpcReduction="20000"/>
          </a:bodyPr>
          <a:lstStyle/>
          <a:p>
            <a:pPr marL="0" indent="0">
              <a:buNone/>
            </a:pPr>
            <a:r>
              <a:rPr lang="en-US" dirty="0"/>
              <a:t>Complications of Acute Bacterial Sinusitis in Children. Medscape. 	https://www.medscape.com/viewarticle/747117_3. Published August 19, 2011. Accessed 	March 13, 2020.</a:t>
            </a:r>
          </a:p>
          <a:p>
            <a:pPr marL="0" indent="0">
              <a:buNone/>
            </a:pPr>
            <a:r>
              <a:rPr lang="en-US" dirty="0" err="1"/>
              <a:t>Eilbert</a:t>
            </a:r>
            <a:r>
              <a:rPr lang="en-US" dirty="0"/>
              <a:t> W, </a:t>
            </a:r>
            <a:r>
              <a:rPr lang="en-US" dirty="0" err="1"/>
              <a:t>Singla</a:t>
            </a:r>
            <a:r>
              <a:rPr lang="en-US" dirty="0"/>
              <a:t> N. </a:t>
            </a:r>
            <a:r>
              <a:rPr lang="en-US" dirty="0" err="1"/>
              <a:t>Lemierre's</a:t>
            </a:r>
            <a:r>
              <a:rPr lang="en-US" dirty="0"/>
              <a:t> syndrome. International journal of emergency medicine. 	https://www.ncbi.nlm.nih.gov/pmc/articles/PMC4015694/. Published October 23, 2013. 	Accessed March 13, 2020.</a:t>
            </a:r>
          </a:p>
          <a:p>
            <a:pPr marL="0" indent="0">
              <a:buNone/>
            </a:pPr>
            <a:r>
              <a:rPr lang="en-US" dirty="0"/>
              <a:t>Septic Thrombophlebitis. Background, Etiology, Epidemiology. 	https://emedicine.medscape.com/article/786526-overview. Published November 12, 	2019. Accessed March 13, 2020.</a:t>
            </a:r>
            <a:endParaRPr lang="en-US" dirty="0">
              <a:hlinkClick r:id="rId2"/>
            </a:endParaRPr>
          </a:p>
          <a:p>
            <a:pPr marL="0" indent="0">
              <a:buNone/>
            </a:pPr>
            <a:r>
              <a:rPr lang="en-US" dirty="0"/>
              <a:t>Spelman D. </a:t>
            </a:r>
            <a:r>
              <a:rPr lang="en-US" dirty="0" err="1"/>
              <a:t>Suppurative</a:t>
            </a:r>
            <a:r>
              <a:rPr lang="en-US" dirty="0"/>
              <a:t> (septic) thrombophlebitis. </a:t>
            </a:r>
            <a:r>
              <a:rPr lang="en-US" dirty="0" err="1"/>
              <a:t>UpToDate</a:t>
            </a:r>
            <a:r>
              <a:rPr lang="en-US" dirty="0"/>
              <a:t>. 	https://www.uptodate.com/contents/suppurative-septic-	</a:t>
            </a:r>
            <a:r>
              <a:rPr lang="en-US" dirty="0" err="1"/>
              <a:t>thrombophlebitis?search</a:t>
            </a:r>
            <a:r>
              <a:rPr lang="en-US" dirty="0"/>
              <a:t>=</a:t>
            </a:r>
            <a:r>
              <a:rPr lang="en-US" dirty="0" err="1"/>
              <a:t>lemierresyndrome&amp;source</a:t>
            </a:r>
            <a:r>
              <a:rPr lang="en-US" dirty="0"/>
              <a:t>=</a:t>
            </a:r>
            <a:r>
              <a:rPr lang="en-US" dirty="0" err="1"/>
              <a:t>search_result&amp;selectedTitle</a:t>
            </a:r>
            <a:r>
              <a:rPr lang="en-US" dirty="0"/>
              <a:t>=1~2	4&amp;usage_type=</a:t>
            </a:r>
            <a:r>
              <a:rPr lang="en-US" dirty="0" err="1"/>
              <a:t>default&amp;display_rank</a:t>
            </a:r>
            <a:r>
              <a:rPr lang="en-US" dirty="0"/>
              <a:t>=1. Accessed March 13, 2020.</a:t>
            </a:r>
          </a:p>
          <a:p>
            <a:pPr marL="0" indent="0">
              <a:buNone/>
            </a:pPr>
            <a:r>
              <a:rPr lang="en-US" dirty="0"/>
              <a:t>Wald ER. Acute bacterial rhinosinusitis in children: Clinical features and diagnosis. </a:t>
            </a:r>
            <a:r>
              <a:rPr lang="en-US" dirty="0" err="1"/>
              <a:t>UpToDate</a:t>
            </a:r>
            <a:r>
              <a:rPr lang="en-US" dirty="0"/>
              <a:t>. 	https://www.uptodate.com/contents/acute-bacterial-rhinosinusitis-in-children-clinical-	</a:t>
            </a:r>
            <a:r>
              <a:rPr lang="en-US" dirty="0" err="1"/>
              <a:t>features-and-diagnosis?search</a:t>
            </a:r>
            <a:r>
              <a:rPr lang="en-US" dirty="0"/>
              <a:t>=</a:t>
            </a:r>
            <a:r>
              <a:rPr lang="en-US" dirty="0" err="1"/>
              <a:t>pott</a:t>
            </a:r>
            <a:r>
              <a:rPr lang="en-US" dirty="0"/>
              <a:t> 	</a:t>
            </a:r>
            <a:r>
              <a:rPr lang="en-US" dirty="0" err="1"/>
              <a:t>puffy&amp;source</a:t>
            </a:r>
            <a:r>
              <a:rPr lang="en-US" dirty="0"/>
              <a:t>=</a:t>
            </a:r>
            <a:r>
              <a:rPr lang="en-US" dirty="0" err="1"/>
              <a:t>search_result&amp;selectedTitle</a:t>
            </a:r>
            <a:r>
              <a:rPr lang="en-US" dirty="0"/>
              <a:t>=1~7&amp;usage_type=</a:t>
            </a:r>
            <a:r>
              <a:rPr lang="en-US" dirty="0" err="1"/>
              <a:t>default&amp;display_rank</a:t>
            </a:r>
            <a:r>
              <a:rPr lang="en-US" dirty="0"/>
              <a:t>=1. 	Accessed March 13, 2020.</a:t>
            </a:r>
          </a:p>
        </p:txBody>
      </p:sp>
    </p:spTree>
    <p:extLst>
      <p:ext uri="{BB962C8B-B14F-4D97-AF65-F5344CB8AC3E}">
        <p14:creationId xmlns:p14="http://schemas.microsoft.com/office/powerpoint/2010/main" val="343323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122" name="Picture 2" descr="Image result for coronaviru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588" y="1935127"/>
            <a:ext cx="4177416" cy="46630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39" y="1935127"/>
            <a:ext cx="3725309" cy="489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5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(cont’d)</a:t>
            </a:r>
          </a:p>
        </p:txBody>
      </p:sp>
      <p:sp>
        <p:nvSpPr>
          <p:cNvPr id="3" name="Content Placeholder 2"/>
          <p:cNvSpPr>
            <a:spLocks noGrp="1"/>
          </p:cNvSpPr>
          <p:nvPr>
            <p:ph idx="1"/>
          </p:nvPr>
        </p:nvSpPr>
        <p:spPr>
          <a:xfrm>
            <a:off x="418917" y="1770803"/>
            <a:ext cx="8152027" cy="2828260"/>
          </a:xfrm>
        </p:spPr>
        <p:txBody>
          <a:bodyPr/>
          <a:lstStyle/>
          <a:p>
            <a:pPr marL="0" indent="0">
              <a:buNone/>
            </a:pPr>
            <a:endParaRPr lang="en-US" sz="2400" dirty="0"/>
          </a:p>
          <a:p>
            <a:pPr marL="0" indent="0">
              <a:buNone/>
            </a:pPr>
            <a:r>
              <a:rPr lang="en-US" sz="2400" b="1" dirty="0"/>
              <a:t>PMH: </a:t>
            </a:r>
            <a:r>
              <a:rPr lang="en-US" sz="2400" dirty="0"/>
              <a:t>Viral meningitis at 1 week of age; chronic sinusitis</a:t>
            </a:r>
          </a:p>
          <a:p>
            <a:pPr marL="0" indent="0">
              <a:buNone/>
            </a:pPr>
            <a:r>
              <a:rPr lang="en-US" sz="2400" b="1" dirty="0"/>
              <a:t>PSH: </a:t>
            </a:r>
            <a:r>
              <a:rPr lang="en-US" sz="2400" dirty="0"/>
              <a:t>None</a:t>
            </a:r>
          </a:p>
          <a:p>
            <a:pPr marL="0" indent="0">
              <a:buNone/>
            </a:pPr>
            <a:r>
              <a:rPr lang="en-US" sz="2400" b="1" dirty="0"/>
              <a:t>FH: </a:t>
            </a:r>
            <a:r>
              <a:rPr lang="en-US" sz="2400" dirty="0"/>
              <a:t>MGM with cancer (unknown type), DM, HTN</a:t>
            </a:r>
          </a:p>
          <a:p>
            <a:pPr marL="0" indent="0">
              <a:buNone/>
            </a:pPr>
            <a:r>
              <a:rPr lang="en-US" sz="2400" b="1" dirty="0"/>
              <a:t>SH: </a:t>
            </a:r>
            <a:r>
              <a:rPr lang="en-US" sz="2400" dirty="0"/>
              <a:t>Never smoker, never drank alcohol, no substance use </a:t>
            </a:r>
            <a:r>
              <a:rPr lang="en-US" sz="2400" dirty="0" err="1"/>
              <a:t>hx</a:t>
            </a:r>
            <a:endParaRPr lang="en-US" sz="2400" dirty="0"/>
          </a:p>
          <a:p>
            <a:endParaRPr lang="en-US" dirty="0"/>
          </a:p>
        </p:txBody>
      </p:sp>
    </p:spTree>
    <p:extLst>
      <p:ext uri="{BB962C8B-B14F-4D97-AF65-F5344CB8AC3E}">
        <p14:creationId xmlns:p14="http://schemas.microsoft.com/office/powerpoint/2010/main" val="129457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Ros</a:t>
            </a:r>
            <a:endParaRPr lang="en-US" dirty="0"/>
          </a:p>
        </p:txBody>
      </p:sp>
      <p:sp>
        <p:nvSpPr>
          <p:cNvPr id="3" name="Content Placeholder 2"/>
          <p:cNvSpPr>
            <a:spLocks noGrp="1"/>
          </p:cNvSpPr>
          <p:nvPr>
            <p:ph idx="1"/>
          </p:nvPr>
        </p:nvSpPr>
        <p:spPr>
          <a:xfrm>
            <a:off x="0" y="1998921"/>
            <a:ext cx="9441712" cy="4976037"/>
          </a:xfrm>
        </p:spPr>
        <p:txBody>
          <a:bodyPr>
            <a:normAutofit fontScale="70000" lnSpcReduction="20000"/>
          </a:bodyPr>
          <a:lstStyle/>
          <a:p>
            <a:pPr lvl="1"/>
            <a:r>
              <a:rPr lang="en-US" sz="2400" dirty="0"/>
              <a:t>Constitutional: </a:t>
            </a:r>
            <a:r>
              <a:rPr lang="en-US" sz="2400" b="1" dirty="0">
                <a:solidFill>
                  <a:srgbClr val="FF0000"/>
                </a:solidFill>
              </a:rPr>
              <a:t>+Fevers</a:t>
            </a:r>
            <a:r>
              <a:rPr lang="en-US" sz="2400" dirty="0"/>
              <a:t>, no night sweats, </a:t>
            </a:r>
            <a:r>
              <a:rPr lang="en-US" sz="2400" b="1" dirty="0">
                <a:solidFill>
                  <a:srgbClr val="FF0000"/>
                </a:solidFill>
              </a:rPr>
              <a:t>+decreased activity</a:t>
            </a:r>
            <a:r>
              <a:rPr lang="en-US" sz="2400" dirty="0"/>
              <a:t>, no irritability, no weight loss, </a:t>
            </a:r>
            <a:r>
              <a:rPr lang="en-US" sz="2400" b="1" baseline="-25000" dirty="0"/>
              <a:t> </a:t>
            </a:r>
            <a:r>
              <a:rPr lang="en-US" sz="2400" b="1" dirty="0">
                <a:solidFill>
                  <a:srgbClr val="FF0000"/>
                </a:solidFill>
              </a:rPr>
              <a:t>+decreased appetite</a:t>
            </a:r>
          </a:p>
          <a:p>
            <a:pPr lvl="1"/>
            <a:r>
              <a:rPr lang="en-US" sz="2400" dirty="0"/>
              <a:t>Head: No trauma, </a:t>
            </a:r>
            <a:r>
              <a:rPr lang="en-US" sz="2400" b="1" dirty="0">
                <a:solidFill>
                  <a:srgbClr val="FF0000"/>
                </a:solidFill>
              </a:rPr>
              <a:t>+R head swelling with pain</a:t>
            </a:r>
          </a:p>
          <a:p>
            <a:pPr lvl="1"/>
            <a:r>
              <a:rPr lang="en-US" sz="2400" dirty="0"/>
              <a:t>Eyes: No redness, no discharge, no changes in vision</a:t>
            </a:r>
          </a:p>
          <a:p>
            <a:pPr lvl="1"/>
            <a:r>
              <a:rPr lang="en-US" sz="2400" dirty="0"/>
              <a:t>Ears: No discharge, no changes in hearing</a:t>
            </a:r>
          </a:p>
          <a:p>
            <a:pPr lvl="1"/>
            <a:r>
              <a:rPr lang="en-US" sz="2400" dirty="0"/>
              <a:t>Nose: </a:t>
            </a:r>
            <a:r>
              <a:rPr lang="en-US" sz="2400" b="1" dirty="0">
                <a:solidFill>
                  <a:srgbClr val="FF0000"/>
                </a:solidFill>
              </a:rPr>
              <a:t>+Rhinorrhea, +congestion</a:t>
            </a:r>
            <a:r>
              <a:rPr lang="en-US" sz="2400" b="1" dirty="0"/>
              <a:t>, </a:t>
            </a:r>
            <a:r>
              <a:rPr lang="en-US" sz="2400" dirty="0"/>
              <a:t>no frequent nose bleeds</a:t>
            </a:r>
          </a:p>
          <a:p>
            <a:pPr lvl="1"/>
            <a:r>
              <a:rPr lang="en-US" sz="2400" dirty="0"/>
              <a:t>Mouth/Throat: No sore throat, no lesions</a:t>
            </a:r>
          </a:p>
          <a:p>
            <a:pPr lvl="1"/>
            <a:r>
              <a:rPr lang="en-US" sz="2400" dirty="0"/>
              <a:t>Respiratory: </a:t>
            </a:r>
            <a:r>
              <a:rPr lang="en-US" sz="2400" b="1" dirty="0">
                <a:solidFill>
                  <a:srgbClr val="FF0000"/>
                </a:solidFill>
              </a:rPr>
              <a:t>+Cough</a:t>
            </a:r>
            <a:r>
              <a:rPr lang="en-US" sz="2400" dirty="0"/>
              <a:t>, no wheezing, no increased work of breathing, no tachypnea</a:t>
            </a:r>
          </a:p>
          <a:p>
            <a:pPr lvl="1"/>
            <a:r>
              <a:rPr lang="en-US" sz="2400" dirty="0"/>
              <a:t>CV: No known congenital heart disease, no murmurs, no syncope, no chest pain</a:t>
            </a:r>
          </a:p>
          <a:p>
            <a:pPr lvl="1"/>
            <a:r>
              <a:rPr lang="en-US" sz="2400" dirty="0" err="1"/>
              <a:t>Abd</a:t>
            </a:r>
            <a:r>
              <a:rPr lang="en-US" sz="2400" dirty="0"/>
              <a:t>: </a:t>
            </a:r>
            <a:r>
              <a:rPr lang="en-US" sz="2400" b="1" dirty="0">
                <a:solidFill>
                  <a:srgbClr val="FF0000"/>
                </a:solidFill>
              </a:rPr>
              <a:t>+Vomiting (resolved), +diarrhea (resolved)</a:t>
            </a:r>
            <a:r>
              <a:rPr lang="en-US" sz="2400" dirty="0">
                <a:solidFill>
                  <a:srgbClr val="FF0000"/>
                </a:solidFill>
              </a:rPr>
              <a:t>, </a:t>
            </a:r>
            <a:r>
              <a:rPr lang="en-US" sz="2400" dirty="0"/>
              <a:t>no constipation, no distension, no pain</a:t>
            </a:r>
          </a:p>
          <a:p>
            <a:pPr lvl="1"/>
            <a:r>
              <a:rPr lang="en-US" sz="2400" dirty="0"/>
              <a:t>MS: No joint swelling, no joint redness, no joint pain, no decreased movements, no trauma</a:t>
            </a:r>
          </a:p>
          <a:p>
            <a:pPr lvl="1"/>
            <a:r>
              <a:rPr lang="en-US" sz="2400" dirty="0"/>
              <a:t>Neuro: No seizures, no change in mental status</a:t>
            </a:r>
          </a:p>
          <a:p>
            <a:pPr lvl="1"/>
            <a:r>
              <a:rPr lang="en-US" sz="2400" dirty="0"/>
              <a:t>GU: No change in frequency, no hematuria, no lesions</a:t>
            </a:r>
          </a:p>
          <a:p>
            <a:pPr lvl="1"/>
            <a:r>
              <a:rPr lang="en-US" sz="2400" dirty="0"/>
              <a:t>Skin: No rashes, no bruises, no cyanosis, no edema</a:t>
            </a:r>
          </a:p>
          <a:p>
            <a:pPr lvl="1"/>
            <a:r>
              <a:rPr lang="en-US" sz="2400" dirty="0" err="1"/>
              <a:t>Heme</a:t>
            </a:r>
            <a:r>
              <a:rPr lang="en-US" sz="2400" dirty="0"/>
              <a:t>: No prolonged bleeding, no easy bruising</a:t>
            </a:r>
          </a:p>
          <a:p>
            <a:pPr lvl="1"/>
            <a:endParaRPr lang="en-US" dirty="0"/>
          </a:p>
        </p:txBody>
      </p:sp>
    </p:spTree>
    <p:extLst>
      <p:ext uri="{BB962C8B-B14F-4D97-AF65-F5344CB8AC3E}">
        <p14:creationId xmlns:p14="http://schemas.microsoft.com/office/powerpoint/2010/main" val="195552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a:t>
            </a:r>
          </a:p>
        </p:txBody>
      </p:sp>
      <p:sp>
        <p:nvSpPr>
          <p:cNvPr id="3" name="Content Placeholder 2"/>
          <p:cNvSpPr>
            <a:spLocks noGrp="1"/>
          </p:cNvSpPr>
          <p:nvPr>
            <p:ph idx="1"/>
          </p:nvPr>
        </p:nvSpPr>
        <p:spPr>
          <a:xfrm>
            <a:off x="-156045" y="1770804"/>
            <a:ext cx="9464225" cy="5182890"/>
          </a:xfrm>
        </p:spPr>
        <p:txBody>
          <a:bodyPr>
            <a:normAutofit fontScale="77500" lnSpcReduction="20000"/>
          </a:bodyPr>
          <a:lstStyle/>
          <a:p>
            <a:pPr lvl="1"/>
            <a:r>
              <a:rPr lang="en-US" dirty="0"/>
              <a:t>Vitals: </a:t>
            </a:r>
            <a:r>
              <a:rPr lang="en-US" b="1" dirty="0">
                <a:solidFill>
                  <a:srgbClr val="FF0000"/>
                </a:solidFill>
              </a:rPr>
              <a:t>T101.1 degrees F, </a:t>
            </a:r>
            <a:r>
              <a:rPr lang="en-US" dirty="0"/>
              <a:t>BP 130/87, HR 70, RR 24, O2 97% RA, </a:t>
            </a:r>
            <a:r>
              <a:rPr lang="en-US" dirty="0" err="1"/>
              <a:t>Ht</a:t>
            </a:r>
            <a:r>
              <a:rPr lang="en-US" dirty="0"/>
              <a:t> 180 cm, </a:t>
            </a:r>
            <a:r>
              <a:rPr lang="en-US" dirty="0" err="1"/>
              <a:t>Wt</a:t>
            </a:r>
            <a:r>
              <a:rPr lang="en-US" dirty="0"/>
              <a:t> 77 kg</a:t>
            </a:r>
          </a:p>
          <a:p>
            <a:pPr lvl="1"/>
            <a:r>
              <a:rPr lang="en-US" dirty="0"/>
              <a:t>General: Alert, well-developed, </a:t>
            </a:r>
            <a:r>
              <a:rPr lang="en-US" b="1" dirty="0">
                <a:solidFill>
                  <a:srgbClr val="FF0000"/>
                </a:solidFill>
              </a:rPr>
              <a:t>appears fatigued and ill but non-toxic appearing</a:t>
            </a:r>
            <a:endParaRPr lang="en-US" dirty="0">
              <a:solidFill>
                <a:srgbClr val="FF0000"/>
              </a:solidFill>
            </a:endParaRPr>
          </a:p>
          <a:p>
            <a:pPr lvl="1"/>
            <a:r>
              <a:rPr lang="en-US" dirty="0"/>
              <a:t>Skin: No rash seen, no bruising</a:t>
            </a:r>
          </a:p>
          <a:p>
            <a:pPr lvl="1"/>
            <a:r>
              <a:rPr lang="en-US" dirty="0"/>
              <a:t>Lymph: No palpable lymph nodes</a:t>
            </a:r>
          </a:p>
          <a:p>
            <a:pPr lvl="1"/>
            <a:r>
              <a:rPr lang="en-US" dirty="0"/>
              <a:t>Head: </a:t>
            </a:r>
            <a:r>
              <a:rPr lang="en-US" dirty="0" err="1"/>
              <a:t>Normocephalic</a:t>
            </a:r>
            <a:r>
              <a:rPr lang="en-US" dirty="0"/>
              <a:t>, atraumatic. </a:t>
            </a:r>
            <a:r>
              <a:rPr lang="en-US" b="1" dirty="0">
                <a:solidFill>
                  <a:srgbClr val="FF0000"/>
                </a:solidFill>
              </a:rPr>
              <a:t>Tenderness to light palpation on lateral R frontal area with minimal soft tissue swelling without erythema, induration, or </a:t>
            </a:r>
            <a:r>
              <a:rPr lang="en-US" b="1" dirty="0" err="1">
                <a:solidFill>
                  <a:srgbClr val="FF0000"/>
                </a:solidFill>
              </a:rPr>
              <a:t>fluctuance</a:t>
            </a:r>
            <a:endParaRPr lang="en-US" b="1" dirty="0">
              <a:solidFill>
                <a:srgbClr val="FF0000"/>
              </a:solidFill>
            </a:endParaRPr>
          </a:p>
          <a:p>
            <a:pPr lvl="1"/>
            <a:r>
              <a:rPr lang="en-US" dirty="0"/>
              <a:t>Eyes: Normal conjunctivae, no discharge, PERRL</a:t>
            </a:r>
          </a:p>
          <a:p>
            <a:pPr lvl="1"/>
            <a:r>
              <a:rPr lang="en-US" dirty="0"/>
              <a:t>Ears: Normal canals, normal TMs</a:t>
            </a:r>
          </a:p>
          <a:p>
            <a:pPr lvl="1"/>
            <a:r>
              <a:rPr lang="en-US" dirty="0"/>
              <a:t>Nose: Patent, no discharge</a:t>
            </a:r>
          </a:p>
          <a:p>
            <a:pPr lvl="1"/>
            <a:r>
              <a:rPr lang="en-US" dirty="0"/>
              <a:t>Throat: </a:t>
            </a:r>
            <a:r>
              <a:rPr lang="en-US" b="1" dirty="0">
                <a:solidFill>
                  <a:srgbClr val="FF0000"/>
                </a:solidFill>
              </a:rPr>
              <a:t>Grade 3 tonsils</a:t>
            </a:r>
            <a:r>
              <a:rPr lang="en-US" dirty="0"/>
              <a:t>, no erythema or exudate</a:t>
            </a:r>
          </a:p>
          <a:p>
            <a:pPr lvl="1"/>
            <a:r>
              <a:rPr lang="en-US" dirty="0"/>
              <a:t>Mouth: Moist mucus membranes, normal teeth, no cavities</a:t>
            </a:r>
          </a:p>
          <a:p>
            <a:pPr lvl="1"/>
            <a:r>
              <a:rPr lang="en-US" dirty="0"/>
              <a:t>Neck: No masses, no lymphadenopathy, supple, no suprasternal retractions</a:t>
            </a:r>
          </a:p>
          <a:p>
            <a:pPr lvl="1"/>
            <a:r>
              <a:rPr lang="en-US" dirty="0"/>
              <a:t>Chest: Lungs CTAB, no retractions, normal symmetry, </a:t>
            </a:r>
            <a:r>
              <a:rPr lang="en-US" b="1" dirty="0">
                <a:solidFill>
                  <a:srgbClr val="FF0000"/>
                </a:solidFill>
              </a:rPr>
              <a:t>actively coughing during exam</a:t>
            </a:r>
          </a:p>
          <a:p>
            <a:pPr lvl="1"/>
            <a:r>
              <a:rPr lang="en-US" dirty="0"/>
              <a:t>Heart: Normal rate and rhythm, no murmurs, no gallops, normal S1 and S2</a:t>
            </a:r>
            <a:endParaRPr lang="en-US" b="1" dirty="0"/>
          </a:p>
          <a:p>
            <a:pPr lvl="1"/>
            <a:r>
              <a:rPr lang="en-US" dirty="0"/>
              <a:t>Abdomen: </a:t>
            </a:r>
            <a:r>
              <a:rPr lang="en-US" b="1" dirty="0">
                <a:solidFill>
                  <a:srgbClr val="FF0000"/>
                </a:solidFill>
              </a:rPr>
              <a:t>Slight diffuse tenderness to palpation without rebound or guarding</a:t>
            </a:r>
            <a:r>
              <a:rPr lang="en-US" dirty="0"/>
              <a:t>. Normoactive bowel sounds, no masses, no </a:t>
            </a:r>
            <a:r>
              <a:rPr lang="en-US" dirty="0" err="1"/>
              <a:t>organomegaly</a:t>
            </a:r>
            <a:r>
              <a:rPr lang="en-US" dirty="0"/>
              <a:t>, not distended</a:t>
            </a:r>
          </a:p>
          <a:p>
            <a:pPr lvl="1"/>
            <a:r>
              <a:rPr lang="en-US" dirty="0"/>
              <a:t>Back: intact without deficits, straight, non-tender, no CVA tenderness</a:t>
            </a:r>
          </a:p>
          <a:p>
            <a:pPr lvl="1"/>
            <a:r>
              <a:rPr lang="en-US" dirty="0"/>
              <a:t>Extremities: Warm, well-perfused, brisk cap refill, no edema, no clubbing or cyanosis, normal ROM</a:t>
            </a:r>
          </a:p>
          <a:p>
            <a:pPr lvl="1"/>
            <a:r>
              <a:rPr lang="en-US" dirty="0"/>
              <a:t>Neuro: Grossly normal</a:t>
            </a:r>
          </a:p>
        </p:txBody>
      </p:sp>
    </p:spTree>
    <p:extLst>
      <p:ext uri="{BB962C8B-B14F-4D97-AF65-F5344CB8AC3E}">
        <p14:creationId xmlns:p14="http://schemas.microsoft.com/office/powerpoint/2010/main" val="365206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Differentials?</a:t>
            </a:r>
          </a:p>
        </p:txBody>
      </p:sp>
      <p:sp>
        <p:nvSpPr>
          <p:cNvPr id="3" name="Content Placeholder 2"/>
          <p:cNvSpPr>
            <a:spLocks noGrp="1"/>
          </p:cNvSpPr>
          <p:nvPr>
            <p:ph idx="1"/>
          </p:nvPr>
        </p:nvSpPr>
        <p:spPr>
          <a:xfrm>
            <a:off x="244549" y="1956391"/>
            <a:ext cx="8326395" cy="5114259"/>
          </a:xfrm>
        </p:spPr>
        <p:txBody>
          <a:bodyPr>
            <a:normAutofit/>
          </a:bodyPr>
          <a:lstStyle/>
          <a:p>
            <a:r>
              <a:rPr lang="en-US" sz="2000" dirty="0"/>
              <a:t>Bacterial URI</a:t>
            </a:r>
          </a:p>
          <a:p>
            <a:r>
              <a:rPr lang="en-US" sz="2000" dirty="0"/>
              <a:t>Bacterial PNA</a:t>
            </a:r>
          </a:p>
          <a:p>
            <a:r>
              <a:rPr lang="en-US" sz="2000" dirty="0"/>
              <a:t>Viral illness with </a:t>
            </a:r>
            <a:r>
              <a:rPr lang="en-US" sz="2000" dirty="0" err="1"/>
              <a:t>BCx</a:t>
            </a:r>
            <a:r>
              <a:rPr lang="en-US" sz="2000" dirty="0"/>
              <a:t> contaminant</a:t>
            </a:r>
          </a:p>
          <a:p>
            <a:r>
              <a:rPr lang="en-US" sz="2000" dirty="0" err="1"/>
              <a:t>Coccidiomycosis</a:t>
            </a:r>
            <a:endParaRPr lang="en-US" sz="2000" dirty="0"/>
          </a:p>
          <a:p>
            <a:r>
              <a:rPr lang="en-US" sz="2000" dirty="0"/>
              <a:t>Tuberculosis</a:t>
            </a:r>
          </a:p>
          <a:p>
            <a:r>
              <a:rPr lang="en-US" sz="2000" dirty="0"/>
              <a:t>Noninfectious granulomatous disease</a:t>
            </a:r>
          </a:p>
          <a:p>
            <a:r>
              <a:rPr lang="en-US" sz="2000" dirty="0"/>
              <a:t>PSGN</a:t>
            </a:r>
          </a:p>
          <a:p>
            <a:r>
              <a:rPr lang="en-US" sz="2000" dirty="0"/>
              <a:t>Meningitis</a:t>
            </a:r>
          </a:p>
          <a:p>
            <a:r>
              <a:rPr lang="en-US" sz="2000" dirty="0"/>
              <a:t>Endocarditis</a:t>
            </a:r>
          </a:p>
          <a:p>
            <a:r>
              <a:rPr lang="en-US" sz="2000" dirty="0"/>
              <a:t>Temporal bone abscess</a:t>
            </a:r>
          </a:p>
          <a:p>
            <a:r>
              <a:rPr lang="en-US" sz="2000" dirty="0"/>
              <a:t>Gastroenteritis</a:t>
            </a:r>
          </a:p>
          <a:p>
            <a:endParaRPr lang="en-US" dirty="0"/>
          </a:p>
        </p:txBody>
      </p:sp>
      <p:pic>
        <p:nvPicPr>
          <p:cNvPr id="2050" name="Picture 2" descr="Image result for coronavirus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927" y="2785803"/>
            <a:ext cx="4406912" cy="24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44444E-6 -1.85185E-6 L -4.44444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3.33333E-6 3.7037E-7 L 3.33333E-6 -0.07222 " pathEditMode="relative" rAng="0" ptsTypes="AA">
                                      <p:cBhvr>
                                        <p:cTn id="14"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par>
                                <p:cTn id="19" presetID="34" presetClass="emph" presetSubtype="0" fill="hold" nodeType="withEffect">
                                  <p:stCondLst>
                                    <p:cond delay="0"/>
                                  </p:stCondLst>
                                  <p:iterate type="lt">
                                    <p:tmPct val="10000"/>
                                  </p:iterate>
                                  <p:childTnLst>
                                    <p:animMotion origin="layout" path="M -2.22222E-6 4.81481E-6 L -2.22222E-6 -0.07223 " pathEditMode="relative" rAng="0" ptsTypes="AA">
                                      <p:cBhvr>
                                        <p:cTn id="20"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3.88889E-6 -3.7037E-7 L -3.88889E-6 -0.07222 " pathEditMode="relative" rAng="0" ptsTypes="AA">
                                      <p:cBhvr>
                                        <p:cTn id="26"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par>
                                <p:cTn id="31" presetID="34" presetClass="emph" presetSubtype="0" fill="hold" nodeType="withEffect">
                                  <p:stCondLst>
                                    <p:cond delay="0"/>
                                  </p:stCondLst>
                                  <p:iterate type="lt">
                                    <p:tmPct val="10000"/>
                                  </p:iterate>
                                  <p:childTnLst>
                                    <p:animMotion origin="layout" path="M 8.33333E-7 -4.07407E-6 L 8.33333E-7 -0.07222 " pathEditMode="relative" rAng="0" ptsTypes="AA">
                                      <p:cBhvr>
                                        <p:cTn id="32" dur="250" accel="50000" decel="50000" autoRev="1" fill="hold">
                                          <p:stCondLst>
                                            <p:cond delay="0"/>
                                          </p:stCondLst>
                                        </p:cTn>
                                        <p:tgtEl>
                                          <p:spTgt spid="3">
                                            <p:txEl>
                                              <p:pRg st="3" end="3"/>
                                            </p:txEl>
                                          </p:spTgt>
                                        </p:tgtEl>
                                        <p:attrNameLst>
                                          <p:attrName>ppt_x</p:attrName>
                                          <p:attrName>ppt_y</p:attrName>
                                        </p:attrNameLst>
                                      </p:cBhvr>
                                      <p:rCtr x="0" y="-3611"/>
                                    </p:animMotion>
                                    <p:animRot by="1500000">
                                      <p:cBhvr>
                                        <p:cTn id="33" dur="125" fill="hold">
                                          <p:stCondLst>
                                            <p:cond delay="0"/>
                                          </p:stCondLst>
                                        </p:cTn>
                                        <p:tgtEl>
                                          <p:spTgt spid="3">
                                            <p:txEl>
                                              <p:pRg st="3" end="3"/>
                                            </p:txEl>
                                          </p:spTgt>
                                        </p:tgtEl>
                                        <p:attrNameLst>
                                          <p:attrName>r</p:attrName>
                                        </p:attrNameLst>
                                      </p:cBhvr>
                                    </p:animRot>
                                    <p:animRot by="-1500000">
                                      <p:cBhvr>
                                        <p:cTn id="34" dur="125" fill="hold">
                                          <p:stCondLst>
                                            <p:cond delay="125"/>
                                          </p:stCondLst>
                                        </p:cTn>
                                        <p:tgtEl>
                                          <p:spTgt spid="3">
                                            <p:txEl>
                                              <p:pRg st="3" end="3"/>
                                            </p:txEl>
                                          </p:spTgt>
                                        </p:tgtEl>
                                        <p:attrNameLst>
                                          <p:attrName>r</p:attrName>
                                        </p:attrNameLst>
                                      </p:cBhvr>
                                    </p:animRot>
                                    <p:animRot by="-1500000">
                                      <p:cBhvr>
                                        <p:cTn id="35" dur="125" fill="hold">
                                          <p:stCondLst>
                                            <p:cond delay="250"/>
                                          </p:stCondLst>
                                        </p:cTn>
                                        <p:tgtEl>
                                          <p:spTgt spid="3">
                                            <p:txEl>
                                              <p:pRg st="3" end="3"/>
                                            </p:txEl>
                                          </p:spTgt>
                                        </p:tgtEl>
                                        <p:attrNameLst>
                                          <p:attrName>r</p:attrName>
                                        </p:attrNameLst>
                                      </p:cBhvr>
                                    </p:animRot>
                                    <p:animRot by="1500000">
                                      <p:cBhvr>
                                        <p:cTn id="36" dur="125" fill="hold">
                                          <p:stCondLst>
                                            <p:cond delay="375"/>
                                          </p:stCondLst>
                                        </p:cTn>
                                        <p:tgtEl>
                                          <p:spTgt spid="3">
                                            <p:txEl>
                                              <p:pRg st="3" end="3"/>
                                            </p:txEl>
                                          </p:spTgt>
                                        </p:tgtEl>
                                        <p:attrNameLst>
                                          <p:attrName>r</p:attrName>
                                        </p:attrNameLst>
                                      </p:cBhvr>
                                    </p:animRot>
                                  </p:childTnLst>
                                </p:cTn>
                              </p:par>
                              <p:par>
                                <p:cTn id="37" presetID="34" presetClass="emph" presetSubtype="0" fill="hold" nodeType="withEffect">
                                  <p:stCondLst>
                                    <p:cond delay="0"/>
                                  </p:stCondLst>
                                  <p:iterate type="lt">
                                    <p:tmPct val="10000"/>
                                  </p:iterate>
                                  <p:childTnLst>
                                    <p:animMotion origin="layout" path="M 3.61111E-6 2.22222E-6 L 3.61111E-6 -0.07222 " pathEditMode="relative" rAng="0" ptsTypes="AA">
                                      <p:cBhvr>
                                        <p:cTn id="38" dur="250" accel="50000" decel="50000" autoRev="1" fill="hold">
                                          <p:stCondLst>
                                            <p:cond delay="0"/>
                                          </p:stCondLst>
                                        </p:cTn>
                                        <p:tgtEl>
                                          <p:spTgt spid="3">
                                            <p:txEl>
                                              <p:pRg st="4" end="4"/>
                                            </p:txEl>
                                          </p:spTgt>
                                        </p:tgtEl>
                                        <p:attrNameLst>
                                          <p:attrName>ppt_x</p:attrName>
                                          <p:attrName>ppt_y</p:attrName>
                                        </p:attrNameLst>
                                      </p:cBhvr>
                                      <p:rCtr x="0" y="-3611"/>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par>
                                <p:cTn id="43" presetID="34" presetClass="emph" presetSubtype="0" fill="hold" nodeType="withEffect">
                                  <p:stCondLst>
                                    <p:cond delay="0"/>
                                  </p:stCondLst>
                                  <p:iterate type="lt">
                                    <p:tmPct val="10000"/>
                                  </p:iterate>
                                  <p:childTnLst>
                                    <p:animMotion origin="layout" path="M -5.55556E-7 -1.48148E-6 L -5.55556E-7 -0.07222 " pathEditMode="relative" rAng="0" ptsTypes="AA">
                                      <p:cBhvr>
                                        <p:cTn id="44" dur="250" accel="50000" decel="50000" autoRev="1" fill="hold">
                                          <p:stCondLst>
                                            <p:cond delay="0"/>
                                          </p:stCondLst>
                                        </p:cTn>
                                        <p:tgtEl>
                                          <p:spTgt spid="3">
                                            <p:txEl>
                                              <p:pRg st="5" end="5"/>
                                            </p:txEl>
                                          </p:spTgt>
                                        </p:tgtEl>
                                        <p:attrNameLst>
                                          <p:attrName>ppt_x</p:attrName>
                                          <p:attrName>ppt_y</p:attrName>
                                        </p:attrNameLst>
                                      </p:cBhvr>
                                      <p:rCtr x="0" y="-3611"/>
                                    </p:animMotion>
                                    <p:animRot by="1500000">
                                      <p:cBhvr>
                                        <p:cTn id="45" dur="125" fill="hold">
                                          <p:stCondLst>
                                            <p:cond delay="0"/>
                                          </p:stCondLst>
                                        </p:cTn>
                                        <p:tgtEl>
                                          <p:spTgt spid="3">
                                            <p:txEl>
                                              <p:pRg st="5" end="5"/>
                                            </p:txEl>
                                          </p:spTgt>
                                        </p:tgtEl>
                                        <p:attrNameLst>
                                          <p:attrName>r</p:attrName>
                                        </p:attrNameLst>
                                      </p:cBhvr>
                                    </p:animRot>
                                    <p:animRot by="-1500000">
                                      <p:cBhvr>
                                        <p:cTn id="46" dur="125" fill="hold">
                                          <p:stCondLst>
                                            <p:cond delay="125"/>
                                          </p:stCondLst>
                                        </p:cTn>
                                        <p:tgtEl>
                                          <p:spTgt spid="3">
                                            <p:txEl>
                                              <p:pRg st="5" end="5"/>
                                            </p:txEl>
                                          </p:spTgt>
                                        </p:tgtEl>
                                        <p:attrNameLst>
                                          <p:attrName>r</p:attrName>
                                        </p:attrNameLst>
                                      </p:cBhvr>
                                    </p:animRot>
                                    <p:animRot by="-1500000">
                                      <p:cBhvr>
                                        <p:cTn id="47" dur="125" fill="hold">
                                          <p:stCondLst>
                                            <p:cond delay="250"/>
                                          </p:stCondLst>
                                        </p:cTn>
                                        <p:tgtEl>
                                          <p:spTgt spid="3">
                                            <p:txEl>
                                              <p:pRg st="5" end="5"/>
                                            </p:txEl>
                                          </p:spTgt>
                                        </p:tgtEl>
                                        <p:attrNameLst>
                                          <p:attrName>r</p:attrName>
                                        </p:attrNameLst>
                                      </p:cBhvr>
                                    </p:animRot>
                                    <p:animRot by="1500000">
                                      <p:cBhvr>
                                        <p:cTn id="48" dur="125" fill="hold">
                                          <p:stCondLst>
                                            <p:cond delay="375"/>
                                          </p:stCondLst>
                                        </p:cTn>
                                        <p:tgtEl>
                                          <p:spTgt spid="3">
                                            <p:txEl>
                                              <p:pRg st="5" end="5"/>
                                            </p:txEl>
                                          </p:spTgt>
                                        </p:tgtEl>
                                        <p:attrNameLst>
                                          <p:attrName>r</p:attrName>
                                        </p:attrNameLst>
                                      </p:cBhvr>
                                    </p:animRot>
                                  </p:childTnLst>
                                </p:cTn>
                              </p:par>
                              <p:par>
                                <p:cTn id="49" presetID="34" presetClass="emph" presetSubtype="0" fill="hold" nodeType="withEffect">
                                  <p:stCondLst>
                                    <p:cond delay="0"/>
                                  </p:stCondLst>
                                  <p:iterate type="lt">
                                    <p:tmPct val="10000"/>
                                  </p:iterate>
                                  <p:childTnLst>
                                    <p:animMotion origin="layout" path="M 3.05556E-6 4.81481E-6 L 3.05556E-6 -0.07223 " pathEditMode="relative" rAng="0" ptsTypes="AA">
                                      <p:cBhvr>
                                        <p:cTn id="50" dur="250" accel="50000" decel="50000" autoRev="1" fill="hold">
                                          <p:stCondLst>
                                            <p:cond delay="0"/>
                                          </p:stCondLst>
                                        </p:cTn>
                                        <p:tgtEl>
                                          <p:spTgt spid="3">
                                            <p:txEl>
                                              <p:pRg st="6" end="6"/>
                                            </p:txEl>
                                          </p:spTgt>
                                        </p:tgtEl>
                                        <p:attrNameLst>
                                          <p:attrName>ppt_x</p:attrName>
                                          <p:attrName>ppt_y</p:attrName>
                                        </p:attrNameLst>
                                      </p:cBhvr>
                                      <p:rCtr x="0" y="-3611"/>
                                    </p:animMotion>
                                    <p:animRot by="1500000">
                                      <p:cBhvr>
                                        <p:cTn id="51" dur="125" fill="hold">
                                          <p:stCondLst>
                                            <p:cond delay="0"/>
                                          </p:stCondLst>
                                        </p:cTn>
                                        <p:tgtEl>
                                          <p:spTgt spid="3">
                                            <p:txEl>
                                              <p:pRg st="6" end="6"/>
                                            </p:txEl>
                                          </p:spTgt>
                                        </p:tgtEl>
                                        <p:attrNameLst>
                                          <p:attrName>r</p:attrName>
                                        </p:attrNameLst>
                                      </p:cBhvr>
                                    </p:animRot>
                                    <p:animRot by="-1500000">
                                      <p:cBhvr>
                                        <p:cTn id="52" dur="125" fill="hold">
                                          <p:stCondLst>
                                            <p:cond delay="125"/>
                                          </p:stCondLst>
                                        </p:cTn>
                                        <p:tgtEl>
                                          <p:spTgt spid="3">
                                            <p:txEl>
                                              <p:pRg st="6" end="6"/>
                                            </p:txEl>
                                          </p:spTgt>
                                        </p:tgtEl>
                                        <p:attrNameLst>
                                          <p:attrName>r</p:attrName>
                                        </p:attrNameLst>
                                      </p:cBhvr>
                                    </p:animRot>
                                    <p:animRot by="-1500000">
                                      <p:cBhvr>
                                        <p:cTn id="53" dur="125" fill="hold">
                                          <p:stCondLst>
                                            <p:cond delay="250"/>
                                          </p:stCondLst>
                                        </p:cTn>
                                        <p:tgtEl>
                                          <p:spTgt spid="3">
                                            <p:txEl>
                                              <p:pRg st="6" end="6"/>
                                            </p:txEl>
                                          </p:spTgt>
                                        </p:tgtEl>
                                        <p:attrNameLst>
                                          <p:attrName>r</p:attrName>
                                        </p:attrNameLst>
                                      </p:cBhvr>
                                    </p:animRot>
                                    <p:animRot by="1500000">
                                      <p:cBhvr>
                                        <p:cTn id="54" dur="125" fill="hold">
                                          <p:stCondLst>
                                            <p:cond delay="375"/>
                                          </p:stCondLst>
                                        </p:cTn>
                                        <p:tgtEl>
                                          <p:spTgt spid="3">
                                            <p:txEl>
                                              <p:pRg st="6" end="6"/>
                                            </p:txEl>
                                          </p:spTgt>
                                        </p:tgtEl>
                                        <p:attrNameLst>
                                          <p:attrName>r</p:attrName>
                                        </p:attrNameLst>
                                      </p:cBhvr>
                                    </p:animRot>
                                  </p:childTnLst>
                                </p:cTn>
                              </p:par>
                              <p:par>
                                <p:cTn id="55" presetID="34" presetClass="emph" presetSubtype="0" fill="hold" nodeType="withEffect">
                                  <p:stCondLst>
                                    <p:cond delay="0"/>
                                  </p:stCondLst>
                                  <p:iterate type="lt">
                                    <p:tmPct val="10000"/>
                                  </p:iterate>
                                  <p:childTnLst>
                                    <p:animMotion origin="layout" path="M -1.94444E-6 -3.7037E-7 L -1.94444E-6 -0.07222 " pathEditMode="relative" rAng="0" ptsTypes="AA">
                                      <p:cBhvr>
                                        <p:cTn id="56" dur="250" accel="50000" decel="50000" autoRev="1" fill="hold">
                                          <p:stCondLst>
                                            <p:cond delay="0"/>
                                          </p:stCondLst>
                                        </p:cTn>
                                        <p:tgtEl>
                                          <p:spTgt spid="3">
                                            <p:txEl>
                                              <p:pRg st="7" end="7"/>
                                            </p:txEl>
                                          </p:spTgt>
                                        </p:tgtEl>
                                        <p:attrNameLst>
                                          <p:attrName>ppt_x</p:attrName>
                                          <p:attrName>ppt_y</p:attrName>
                                        </p:attrNameLst>
                                      </p:cBhvr>
                                      <p:rCtr x="0" y="-3611"/>
                                    </p:animMotion>
                                    <p:animRot by="1500000">
                                      <p:cBhvr>
                                        <p:cTn id="57" dur="125" fill="hold">
                                          <p:stCondLst>
                                            <p:cond delay="0"/>
                                          </p:stCondLst>
                                        </p:cTn>
                                        <p:tgtEl>
                                          <p:spTgt spid="3">
                                            <p:txEl>
                                              <p:pRg st="7" end="7"/>
                                            </p:txEl>
                                          </p:spTgt>
                                        </p:tgtEl>
                                        <p:attrNameLst>
                                          <p:attrName>r</p:attrName>
                                        </p:attrNameLst>
                                      </p:cBhvr>
                                    </p:animRot>
                                    <p:animRot by="-1500000">
                                      <p:cBhvr>
                                        <p:cTn id="58" dur="125" fill="hold">
                                          <p:stCondLst>
                                            <p:cond delay="125"/>
                                          </p:stCondLst>
                                        </p:cTn>
                                        <p:tgtEl>
                                          <p:spTgt spid="3">
                                            <p:txEl>
                                              <p:pRg st="7" end="7"/>
                                            </p:txEl>
                                          </p:spTgt>
                                        </p:tgtEl>
                                        <p:attrNameLst>
                                          <p:attrName>r</p:attrName>
                                        </p:attrNameLst>
                                      </p:cBhvr>
                                    </p:animRot>
                                    <p:animRot by="-1500000">
                                      <p:cBhvr>
                                        <p:cTn id="59" dur="125" fill="hold">
                                          <p:stCondLst>
                                            <p:cond delay="250"/>
                                          </p:stCondLst>
                                        </p:cTn>
                                        <p:tgtEl>
                                          <p:spTgt spid="3">
                                            <p:txEl>
                                              <p:pRg st="7" end="7"/>
                                            </p:txEl>
                                          </p:spTgt>
                                        </p:tgtEl>
                                        <p:attrNameLst>
                                          <p:attrName>r</p:attrName>
                                        </p:attrNameLst>
                                      </p:cBhvr>
                                    </p:animRot>
                                    <p:animRot by="1500000">
                                      <p:cBhvr>
                                        <p:cTn id="60" dur="125" fill="hold">
                                          <p:stCondLst>
                                            <p:cond delay="375"/>
                                          </p:stCondLst>
                                        </p:cTn>
                                        <p:tgtEl>
                                          <p:spTgt spid="3">
                                            <p:txEl>
                                              <p:pRg st="7" end="7"/>
                                            </p:txEl>
                                          </p:spTgt>
                                        </p:tgtEl>
                                        <p:attrNameLst>
                                          <p:attrName>r</p:attrName>
                                        </p:attrNameLst>
                                      </p:cBhvr>
                                    </p:animRot>
                                  </p:childTnLst>
                                </p:cTn>
                              </p:par>
                              <p:par>
                                <p:cTn id="61" presetID="34" presetClass="emph" presetSubtype="0" fill="hold" nodeType="withEffect">
                                  <p:stCondLst>
                                    <p:cond delay="0"/>
                                  </p:stCondLst>
                                  <p:iterate type="lt">
                                    <p:tmPct val="10000"/>
                                  </p:iterate>
                                  <p:childTnLst>
                                    <p:animMotion origin="layout" path="M 4.44444E-6 -4.07407E-6 L 4.44444E-6 -0.07222 " pathEditMode="relative" rAng="0" ptsTypes="AA">
                                      <p:cBhvr>
                                        <p:cTn id="62" dur="250" accel="50000" decel="50000" autoRev="1" fill="hold">
                                          <p:stCondLst>
                                            <p:cond delay="0"/>
                                          </p:stCondLst>
                                        </p:cTn>
                                        <p:tgtEl>
                                          <p:spTgt spid="3">
                                            <p:txEl>
                                              <p:pRg st="8" end="8"/>
                                            </p:txEl>
                                          </p:spTgt>
                                        </p:tgtEl>
                                        <p:attrNameLst>
                                          <p:attrName>ppt_x</p:attrName>
                                          <p:attrName>ppt_y</p:attrName>
                                        </p:attrNameLst>
                                      </p:cBhvr>
                                      <p:rCtr x="0" y="-3611"/>
                                    </p:animMotion>
                                    <p:animRot by="1500000">
                                      <p:cBhvr>
                                        <p:cTn id="63" dur="125" fill="hold">
                                          <p:stCondLst>
                                            <p:cond delay="0"/>
                                          </p:stCondLst>
                                        </p:cTn>
                                        <p:tgtEl>
                                          <p:spTgt spid="3">
                                            <p:txEl>
                                              <p:pRg st="8" end="8"/>
                                            </p:txEl>
                                          </p:spTgt>
                                        </p:tgtEl>
                                        <p:attrNameLst>
                                          <p:attrName>r</p:attrName>
                                        </p:attrNameLst>
                                      </p:cBhvr>
                                    </p:animRot>
                                    <p:animRot by="-1500000">
                                      <p:cBhvr>
                                        <p:cTn id="64" dur="125" fill="hold">
                                          <p:stCondLst>
                                            <p:cond delay="125"/>
                                          </p:stCondLst>
                                        </p:cTn>
                                        <p:tgtEl>
                                          <p:spTgt spid="3">
                                            <p:txEl>
                                              <p:pRg st="8" end="8"/>
                                            </p:txEl>
                                          </p:spTgt>
                                        </p:tgtEl>
                                        <p:attrNameLst>
                                          <p:attrName>r</p:attrName>
                                        </p:attrNameLst>
                                      </p:cBhvr>
                                    </p:animRot>
                                    <p:animRot by="-1500000">
                                      <p:cBhvr>
                                        <p:cTn id="65" dur="125" fill="hold">
                                          <p:stCondLst>
                                            <p:cond delay="250"/>
                                          </p:stCondLst>
                                        </p:cTn>
                                        <p:tgtEl>
                                          <p:spTgt spid="3">
                                            <p:txEl>
                                              <p:pRg st="8" end="8"/>
                                            </p:txEl>
                                          </p:spTgt>
                                        </p:tgtEl>
                                        <p:attrNameLst>
                                          <p:attrName>r</p:attrName>
                                        </p:attrNameLst>
                                      </p:cBhvr>
                                    </p:animRot>
                                    <p:animRot by="1500000">
                                      <p:cBhvr>
                                        <p:cTn id="66" dur="125" fill="hold">
                                          <p:stCondLst>
                                            <p:cond delay="375"/>
                                          </p:stCondLst>
                                        </p:cTn>
                                        <p:tgtEl>
                                          <p:spTgt spid="3">
                                            <p:txEl>
                                              <p:pRg st="8" end="8"/>
                                            </p:txEl>
                                          </p:spTgt>
                                        </p:tgtEl>
                                        <p:attrNameLst>
                                          <p:attrName>r</p:attrName>
                                        </p:attrNameLst>
                                      </p:cBhvr>
                                    </p:animRot>
                                  </p:childTnLst>
                                </p:cTn>
                              </p:par>
                              <p:par>
                                <p:cTn id="67" presetID="34" presetClass="emph" presetSubtype="0" fill="hold" nodeType="withEffect">
                                  <p:stCondLst>
                                    <p:cond delay="0"/>
                                  </p:stCondLst>
                                  <p:iterate type="lt">
                                    <p:tmPct val="10000"/>
                                  </p:iterate>
                                  <p:childTnLst>
                                    <p:animMotion origin="layout" path="M 3.33333E-6 2.22222E-6 L 3.33333E-6 -0.07222 " pathEditMode="relative" rAng="0" ptsTypes="AA">
                                      <p:cBhvr>
                                        <p:cTn id="68" dur="250" accel="50000" decel="50000" autoRev="1" fill="hold">
                                          <p:stCondLst>
                                            <p:cond delay="0"/>
                                          </p:stCondLst>
                                        </p:cTn>
                                        <p:tgtEl>
                                          <p:spTgt spid="3">
                                            <p:txEl>
                                              <p:pRg st="9" end="9"/>
                                            </p:txEl>
                                          </p:spTgt>
                                        </p:tgtEl>
                                        <p:attrNameLst>
                                          <p:attrName>ppt_x</p:attrName>
                                          <p:attrName>ppt_y</p:attrName>
                                        </p:attrNameLst>
                                      </p:cBhvr>
                                      <p:rCtr x="0" y="-3611"/>
                                    </p:animMotion>
                                    <p:animRot by="1500000">
                                      <p:cBhvr>
                                        <p:cTn id="69" dur="125" fill="hold">
                                          <p:stCondLst>
                                            <p:cond delay="0"/>
                                          </p:stCondLst>
                                        </p:cTn>
                                        <p:tgtEl>
                                          <p:spTgt spid="3">
                                            <p:txEl>
                                              <p:pRg st="9" end="9"/>
                                            </p:txEl>
                                          </p:spTgt>
                                        </p:tgtEl>
                                        <p:attrNameLst>
                                          <p:attrName>r</p:attrName>
                                        </p:attrNameLst>
                                      </p:cBhvr>
                                    </p:animRot>
                                    <p:animRot by="-1500000">
                                      <p:cBhvr>
                                        <p:cTn id="70" dur="125" fill="hold">
                                          <p:stCondLst>
                                            <p:cond delay="125"/>
                                          </p:stCondLst>
                                        </p:cTn>
                                        <p:tgtEl>
                                          <p:spTgt spid="3">
                                            <p:txEl>
                                              <p:pRg st="9" end="9"/>
                                            </p:txEl>
                                          </p:spTgt>
                                        </p:tgtEl>
                                        <p:attrNameLst>
                                          <p:attrName>r</p:attrName>
                                        </p:attrNameLst>
                                      </p:cBhvr>
                                    </p:animRot>
                                    <p:animRot by="-1500000">
                                      <p:cBhvr>
                                        <p:cTn id="71" dur="125" fill="hold">
                                          <p:stCondLst>
                                            <p:cond delay="250"/>
                                          </p:stCondLst>
                                        </p:cTn>
                                        <p:tgtEl>
                                          <p:spTgt spid="3">
                                            <p:txEl>
                                              <p:pRg st="9" end="9"/>
                                            </p:txEl>
                                          </p:spTgt>
                                        </p:tgtEl>
                                        <p:attrNameLst>
                                          <p:attrName>r</p:attrName>
                                        </p:attrNameLst>
                                      </p:cBhvr>
                                    </p:animRot>
                                    <p:animRot by="1500000">
                                      <p:cBhvr>
                                        <p:cTn id="72" dur="125" fill="hold">
                                          <p:stCondLst>
                                            <p:cond delay="375"/>
                                          </p:stCondLst>
                                        </p:cTn>
                                        <p:tgtEl>
                                          <p:spTgt spid="3">
                                            <p:txEl>
                                              <p:pRg st="9" end="9"/>
                                            </p:txEl>
                                          </p:spTgt>
                                        </p:tgtEl>
                                        <p:attrNameLst>
                                          <p:attrName>r</p:attrName>
                                        </p:attrNameLst>
                                      </p:cBhvr>
                                    </p:animRot>
                                  </p:childTnLst>
                                </p:cTn>
                              </p:par>
                              <p:par>
                                <p:cTn id="73" presetID="34" presetClass="emph" presetSubtype="0" fill="hold" nodeType="withEffect">
                                  <p:stCondLst>
                                    <p:cond delay="0"/>
                                  </p:stCondLst>
                                  <p:iterate type="lt">
                                    <p:tmPct val="10000"/>
                                  </p:iterate>
                                  <p:childTnLst>
                                    <p:animMotion origin="layout" path="M -1.38889E-6 -1.48148E-6 L -1.38889E-6 -0.07222 " pathEditMode="relative" rAng="0" ptsTypes="AA">
                                      <p:cBhvr>
                                        <p:cTn id="74" dur="250" accel="50000" decel="50000" autoRev="1" fill="hold">
                                          <p:stCondLst>
                                            <p:cond delay="0"/>
                                          </p:stCondLst>
                                        </p:cTn>
                                        <p:tgtEl>
                                          <p:spTgt spid="3">
                                            <p:txEl>
                                              <p:pRg st="10" end="10"/>
                                            </p:txEl>
                                          </p:spTgt>
                                        </p:tgtEl>
                                        <p:attrNameLst>
                                          <p:attrName>ppt_x</p:attrName>
                                          <p:attrName>ppt_y</p:attrName>
                                        </p:attrNameLst>
                                      </p:cBhvr>
                                      <p:rCtr x="0" y="-3611"/>
                                    </p:animMotion>
                                    <p:animRot by="1500000">
                                      <p:cBhvr>
                                        <p:cTn id="75" dur="125" fill="hold">
                                          <p:stCondLst>
                                            <p:cond delay="0"/>
                                          </p:stCondLst>
                                        </p:cTn>
                                        <p:tgtEl>
                                          <p:spTgt spid="3">
                                            <p:txEl>
                                              <p:pRg st="10" end="10"/>
                                            </p:txEl>
                                          </p:spTgt>
                                        </p:tgtEl>
                                        <p:attrNameLst>
                                          <p:attrName>r</p:attrName>
                                        </p:attrNameLst>
                                      </p:cBhvr>
                                    </p:animRot>
                                    <p:animRot by="-1500000">
                                      <p:cBhvr>
                                        <p:cTn id="76" dur="125" fill="hold">
                                          <p:stCondLst>
                                            <p:cond delay="125"/>
                                          </p:stCondLst>
                                        </p:cTn>
                                        <p:tgtEl>
                                          <p:spTgt spid="3">
                                            <p:txEl>
                                              <p:pRg st="10" end="10"/>
                                            </p:txEl>
                                          </p:spTgt>
                                        </p:tgtEl>
                                        <p:attrNameLst>
                                          <p:attrName>r</p:attrName>
                                        </p:attrNameLst>
                                      </p:cBhvr>
                                    </p:animRot>
                                    <p:animRot by="-1500000">
                                      <p:cBhvr>
                                        <p:cTn id="77" dur="125" fill="hold">
                                          <p:stCondLst>
                                            <p:cond delay="250"/>
                                          </p:stCondLst>
                                        </p:cTn>
                                        <p:tgtEl>
                                          <p:spTgt spid="3">
                                            <p:txEl>
                                              <p:pRg st="10" end="10"/>
                                            </p:txEl>
                                          </p:spTgt>
                                        </p:tgtEl>
                                        <p:attrNameLst>
                                          <p:attrName>r</p:attrName>
                                        </p:attrNameLst>
                                      </p:cBhvr>
                                    </p:animRot>
                                    <p:animRot by="1500000">
                                      <p:cBhvr>
                                        <p:cTn id="78" dur="125" fill="hold">
                                          <p:stCondLst>
                                            <p:cond delay="375"/>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Workup 2/6/20</a:t>
            </a:r>
          </a:p>
        </p:txBody>
      </p:sp>
      <p:sp>
        <p:nvSpPr>
          <p:cNvPr id="3" name="Content Placeholder 2"/>
          <p:cNvSpPr>
            <a:spLocks noGrp="1"/>
          </p:cNvSpPr>
          <p:nvPr>
            <p:ph idx="1"/>
          </p:nvPr>
        </p:nvSpPr>
        <p:spPr>
          <a:xfrm>
            <a:off x="158240" y="2094615"/>
            <a:ext cx="8985760" cy="4837814"/>
          </a:xfrm>
        </p:spPr>
        <p:txBody>
          <a:bodyPr>
            <a:normAutofit fontScale="77500" lnSpcReduction="20000"/>
          </a:bodyPr>
          <a:lstStyle/>
          <a:p>
            <a:r>
              <a:rPr lang="en-US" sz="2800" b="1" dirty="0"/>
              <a:t>CBC</a:t>
            </a:r>
            <a:r>
              <a:rPr lang="en-US" sz="2800" dirty="0"/>
              <a:t>: WBC 9.2 / </a:t>
            </a:r>
            <a:r>
              <a:rPr lang="en-US" sz="2800" dirty="0" err="1"/>
              <a:t>Hgb</a:t>
            </a:r>
            <a:r>
              <a:rPr lang="en-US" sz="2800" dirty="0"/>
              <a:t> 11.8 / </a:t>
            </a:r>
            <a:r>
              <a:rPr lang="en-US" sz="2800" dirty="0" err="1"/>
              <a:t>Hct</a:t>
            </a:r>
            <a:r>
              <a:rPr lang="en-US" sz="2800" dirty="0"/>
              <a:t> 35 / </a:t>
            </a:r>
            <a:r>
              <a:rPr lang="en-US" sz="2800" b="1" dirty="0">
                <a:solidFill>
                  <a:srgbClr val="FF0000"/>
                </a:solidFill>
              </a:rPr>
              <a:t>PLT 19</a:t>
            </a:r>
          </a:p>
          <a:p>
            <a:pPr marL="0" indent="0">
              <a:buNone/>
            </a:pPr>
            <a:r>
              <a:rPr lang="en-US" sz="2800" dirty="0"/>
              <a:t>(</a:t>
            </a:r>
            <a:r>
              <a:rPr lang="en-US" sz="2800" b="1" dirty="0"/>
              <a:t>2/4 </a:t>
            </a:r>
            <a:r>
              <a:rPr lang="en-US" sz="2800" b="1" dirty="0">
                <a:solidFill>
                  <a:srgbClr val="FF0000"/>
                </a:solidFill>
              </a:rPr>
              <a:t>PLT 34 </a:t>
            </a:r>
            <a:r>
              <a:rPr lang="en-US" sz="2800" dirty="0">
                <a:sym typeface="Wingdings" panose="05000000000000000000" pitchFamily="2" charset="2"/>
              </a:rPr>
              <a:t>  </a:t>
            </a:r>
            <a:r>
              <a:rPr lang="en-US" sz="2800" b="1" dirty="0">
                <a:sym typeface="Wingdings" panose="05000000000000000000" pitchFamily="2" charset="2"/>
              </a:rPr>
              <a:t>2/5 </a:t>
            </a:r>
            <a:r>
              <a:rPr lang="en-US" sz="2800" b="1" dirty="0">
                <a:solidFill>
                  <a:srgbClr val="FF0000"/>
                </a:solidFill>
                <a:sym typeface="Wingdings" panose="05000000000000000000" pitchFamily="2" charset="2"/>
              </a:rPr>
              <a:t>PLT 17 </a:t>
            </a:r>
            <a:r>
              <a:rPr lang="en-US" sz="2800" dirty="0">
                <a:sym typeface="Wingdings" panose="05000000000000000000" pitchFamily="2" charset="2"/>
              </a:rPr>
              <a:t> started </a:t>
            </a:r>
            <a:r>
              <a:rPr lang="en-US" sz="2800" dirty="0" err="1">
                <a:sym typeface="Wingdings" panose="05000000000000000000" pitchFamily="2" charset="2"/>
              </a:rPr>
              <a:t>Decadron</a:t>
            </a:r>
            <a:r>
              <a:rPr lang="en-US" sz="2800" dirty="0">
                <a:sym typeface="Wingdings" panose="05000000000000000000" pitchFamily="2" charset="2"/>
              </a:rPr>
              <a:t>  </a:t>
            </a:r>
            <a:r>
              <a:rPr lang="en-US" sz="2800" b="1" dirty="0">
                <a:sym typeface="Wingdings" panose="05000000000000000000" pitchFamily="2" charset="2"/>
              </a:rPr>
              <a:t>2/6 </a:t>
            </a:r>
            <a:r>
              <a:rPr lang="en-US" sz="2800" b="1" dirty="0">
                <a:solidFill>
                  <a:srgbClr val="FF0000"/>
                </a:solidFill>
                <a:sym typeface="Wingdings" panose="05000000000000000000" pitchFamily="2" charset="2"/>
              </a:rPr>
              <a:t>PLT 19</a:t>
            </a:r>
            <a:r>
              <a:rPr lang="en-US" sz="2800" dirty="0">
                <a:sym typeface="Wingdings" panose="05000000000000000000" pitchFamily="2" charset="2"/>
              </a:rPr>
              <a:t>)</a:t>
            </a:r>
            <a:endParaRPr lang="en-US" sz="2800" dirty="0"/>
          </a:p>
          <a:p>
            <a:r>
              <a:rPr lang="en-US" sz="2800" b="1" dirty="0"/>
              <a:t>BMP</a:t>
            </a:r>
            <a:r>
              <a:rPr lang="en-US" sz="2800" dirty="0"/>
              <a:t>: Na+ 137, K 4.3, Cl- 105, bicarb 26, BUN 31, Cr 1</a:t>
            </a:r>
          </a:p>
          <a:p>
            <a:r>
              <a:rPr lang="en-US" sz="2800" b="1" dirty="0"/>
              <a:t>Blood culture: </a:t>
            </a:r>
            <a:r>
              <a:rPr lang="en-US" sz="2800" b="1" dirty="0">
                <a:solidFill>
                  <a:srgbClr val="FF0000"/>
                </a:solidFill>
              </a:rPr>
              <a:t>Gram + cocci in chains in anaerobic bottle </a:t>
            </a:r>
          </a:p>
          <a:p>
            <a:r>
              <a:rPr lang="en-US" sz="2800" b="1" dirty="0" err="1"/>
              <a:t>Biofire</a:t>
            </a:r>
            <a:r>
              <a:rPr lang="en-US" sz="2800" b="1" dirty="0"/>
              <a:t> RVP</a:t>
            </a:r>
            <a:r>
              <a:rPr lang="en-US" sz="2800" dirty="0"/>
              <a:t>: Negative</a:t>
            </a:r>
          </a:p>
          <a:p>
            <a:r>
              <a:rPr lang="en-US" sz="2800" b="1" dirty="0"/>
              <a:t>Mono screen</a:t>
            </a:r>
            <a:r>
              <a:rPr lang="en-US" sz="2800" dirty="0"/>
              <a:t>: Negative</a:t>
            </a:r>
          </a:p>
          <a:p>
            <a:r>
              <a:rPr lang="en-US" sz="2800" b="1" dirty="0"/>
              <a:t>Coronavirus</a:t>
            </a:r>
            <a:r>
              <a:rPr lang="en-US" sz="2800" dirty="0"/>
              <a:t>: Negative</a:t>
            </a:r>
          </a:p>
          <a:p>
            <a:r>
              <a:rPr lang="en-US" sz="2800" b="1" dirty="0"/>
              <a:t>Influenza A and B</a:t>
            </a:r>
            <a:r>
              <a:rPr lang="en-US" sz="2800" dirty="0"/>
              <a:t>: Negative</a:t>
            </a:r>
          </a:p>
          <a:p>
            <a:r>
              <a:rPr lang="en-US" sz="2800" b="1" dirty="0"/>
              <a:t>CXR</a:t>
            </a:r>
            <a:r>
              <a:rPr lang="en-US" sz="2800" dirty="0"/>
              <a:t>: No acute cardiopulmonary disease</a:t>
            </a:r>
          </a:p>
          <a:p>
            <a:r>
              <a:rPr lang="en-US" sz="2800" b="1" dirty="0"/>
              <a:t>CT head</a:t>
            </a:r>
            <a:r>
              <a:rPr lang="en-US" sz="2800" dirty="0"/>
              <a:t>: No acute intracranial process;</a:t>
            </a:r>
            <a:r>
              <a:rPr lang="en-US" sz="2800" b="1" dirty="0"/>
              <a:t> </a:t>
            </a:r>
            <a:r>
              <a:rPr lang="en-US" sz="2800" b="1" dirty="0">
                <a:solidFill>
                  <a:srgbClr val="FF0000"/>
                </a:solidFill>
              </a:rPr>
              <a:t>paranasal sinus disease</a:t>
            </a:r>
          </a:p>
          <a:p>
            <a:r>
              <a:rPr lang="en-US" sz="2800" b="1" dirty="0"/>
              <a:t>XR soft tissue neck</a:t>
            </a:r>
            <a:r>
              <a:rPr lang="en-US" sz="2800" dirty="0"/>
              <a:t>: </a:t>
            </a:r>
            <a:r>
              <a:rPr lang="en-US" sz="2800" b="1" dirty="0">
                <a:solidFill>
                  <a:srgbClr val="FF0000"/>
                </a:solidFill>
              </a:rPr>
              <a:t>Mild soft tissue swelling of adenoids</a:t>
            </a:r>
          </a:p>
          <a:p>
            <a:pPr marL="0" indent="0">
              <a:buNone/>
            </a:pPr>
            <a:endParaRPr lang="en-US" dirty="0"/>
          </a:p>
        </p:txBody>
      </p:sp>
    </p:spTree>
    <p:extLst>
      <p:ext uri="{BB962C8B-B14F-4D97-AF65-F5344CB8AC3E}">
        <p14:creationId xmlns:p14="http://schemas.microsoft.com/office/powerpoint/2010/main" val="256493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Assessment/plan</a:t>
            </a:r>
          </a:p>
        </p:txBody>
      </p:sp>
      <p:pic>
        <p:nvPicPr>
          <p:cNvPr id="4" name="Content Placeholder 3"/>
          <p:cNvPicPr>
            <a:picLocks noGrp="1" noChangeAspect="1"/>
          </p:cNvPicPr>
          <p:nvPr>
            <p:ph idx="1"/>
          </p:nvPr>
        </p:nvPicPr>
        <p:blipFill>
          <a:blip r:embed="rId3"/>
          <a:stretch>
            <a:fillRect/>
          </a:stretch>
        </p:blipFill>
        <p:spPr>
          <a:xfrm>
            <a:off x="219684" y="2195839"/>
            <a:ext cx="8761634" cy="2206039"/>
          </a:xfrm>
          <a:prstGeom prst="rect">
            <a:avLst/>
          </a:prstGeom>
        </p:spPr>
      </p:pic>
    </p:spTree>
    <p:extLst>
      <p:ext uri="{BB962C8B-B14F-4D97-AF65-F5344CB8AC3E}">
        <p14:creationId xmlns:p14="http://schemas.microsoft.com/office/powerpoint/2010/main" val="2158974600"/>
      </p:ext>
    </p:extLst>
  </p:cSld>
  <p:clrMapOvr>
    <a:masterClrMapping/>
  </p:clrMapOvr>
</p:sld>
</file>

<file path=ppt/theme/theme1.xml><?xml version="1.0" encoding="utf-8"?>
<a:theme xmlns:a="http://schemas.openxmlformats.org/drawingml/2006/main" name="Dividen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10594</TotalTime>
  <Words>2341</Words>
  <Application>Microsoft Office PowerPoint</Application>
  <PresentationFormat>On-screen Show (4:3)</PresentationFormat>
  <Paragraphs>265</Paragraphs>
  <Slides>35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Gill Sans MT</vt:lpstr>
      <vt:lpstr>Wingdings 2</vt:lpstr>
      <vt:lpstr>Dividend</vt:lpstr>
      <vt:lpstr>Identifying the source of bacteremia in a pediatric patient</vt:lpstr>
      <vt:lpstr>History</vt:lpstr>
      <vt:lpstr>History (cont’d)</vt:lpstr>
      <vt:lpstr>History (cont’d)</vt:lpstr>
      <vt:lpstr>Ros</vt:lpstr>
      <vt:lpstr>physical</vt:lpstr>
      <vt:lpstr>Differentials?</vt:lpstr>
      <vt:lpstr>Workup 2/6/20</vt:lpstr>
      <vt:lpstr>Assessment/plan</vt:lpstr>
      <vt:lpstr>ADMISSION DAY 2</vt:lpstr>
      <vt:lpstr>ADMISSION DAY 3</vt:lpstr>
      <vt:lpstr>ADMISSION DAY 4</vt:lpstr>
      <vt:lpstr>PowerPoint Presentation</vt:lpstr>
      <vt:lpstr>PowerPoint Presentation</vt:lpstr>
      <vt:lpstr>PowerPoint Presentation</vt:lpstr>
      <vt:lpstr>Fever curve</vt:lpstr>
      <vt:lpstr>Labs</vt:lpstr>
      <vt:lpstr>ADMISSION DAY 5</vt:lpstr>
      <vt:lpstr>Loma linda HOSPITAL COURSE </vt:lpstr>
      <vt:lpstr>PowerPoint Presentation</vt:lpstr>
      <vt:lpstr>Loma linda HOSPITAL COURSE (cont’d)</vt:lpstr>
      <vt:lpstr>Loma linda hospital course (cont’d)</vt:lpstr>
      <vt:lpstr>diagnoses</vt:lpstr>
      <vt:lpstr>Lemierre’s syndrome - background</vt:lpstr>
      <vt:lpstr>PowerPoint Presentation</vt:lpstr>
      <vt:lpstr>Lemierre’s syndrome – background (cont’d)</vt:lpstr>
      <vt:lpstr>Lemierre’s syndrome - symptoms</vt:lpstr>
      <vt:lpstr>Lemierre’s syndrome – physical exam</vt:lpstr>
      <vt:lpstr>Lemierre’s syndrome – workup</vt:lpstr>
      <vt:lpstr>PowerPoint Presentation</vt:lpstr>
      <vt:lpstr>Lemierre’s syndrome – Management</vt:lpstr>
      <vt:lpstr>Pott’s puffy tumor</vt:lpstr>
      <vt:lpstr>summary</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Shwesha Govil</dc:creator>
  <cp:lastModifiedBy>Ebelynn Skinner</cp:lastModifiedBy>
  <cp:revision>81</cp:revision>
  <dcterms:created xsi:type="dcterms:W3CDTF">2020-03-08T02:58:45Z</dcterms:created>
  <dcterms:modified xsi:type="dcterms:W3CDTF">2020-05-06T17:11:22Z</dcterms:modified>
</cp:coreProperties>
</file>