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7432000" cy="40233600"/>
  <p:notesSz cx="6858000" cy="9144000"/>
  <p:defaultTextStyle>
    <a:defPPr>
      <a:defRPr lang="en-US"/>
    </a:defPPr>
    <a:lvl1pPr marL="0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1pPr>
    <a:lvl2pPr marL="1623974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2pPr>
    <a:lvl3pPr marL="3247949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3pPr>
    <a:lvl4pPr marL="4871923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4pPr>
    <a:lvl5pPr marL="6495898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5pPr>
    <a:lvl6pPr marL="8119872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6pPr>
    <a:lvl7pPr marL="9743846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7pPr>
    <a:lvl8pPr marL="11367821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8pPr>
    <a:lvl9pPr marL="12991795" algn="l" defTabSz="3247949" rtl="0" eaLnBrk="1" latinLnBrk="0" hangingPunct="1">
      <a:defRPr sz="63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3BA"/>
    <a:srgbClr val="494937"/>
    <a:srgbClr val="A07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" d="100"/>
          <a:sy n="24" d="100"/>
        </p:scale>
        <p:origin x="262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24635-C087-48B9-8D62-3B35197BED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22DE18-5DCA-4BA2-8CB3-72AAFD4BB19F}">
      <dgm:prSet phldrT="[Text]"/>
      <dgm:spPr/>
      <dgm:t>
        <a:bodyPr/>
        <a:lstStyle/>
        <a:p>
          <a:r>
            <a:rPr lang="en-US" dirty="0"/>
            <a:t>Total Admission events: 898, yielding 655 unique patients</a:t>
          </a:r>
        </a:p>
      </dgm:t>
    </dgm:pt>
    <dgm:pt modelId="{64BA5AC0-64ED-41BC-838F-A0F0C008CEC6}" type="parTrans" cxnId="{7B2DC083-D37E-4A17-A42D-06E8FEDA4220}">
      <dgm:prSet/>
      <dgm:spPr/>
      <dgm:t>
        <a:bodyPr/>
        <a:lstStyle/>
        <a:p>
          <a:endParaRPr lang="en-US"/>
        </a:p>
      </dgm:t>
    </dgm:pt>
    <dgm:pt modelId="{5C8522B6-B0CC-4FFD-B872-183C929CF228}" type="sibTrans" cxnId="{7B2DC083-D37E-4A17-A42D-06E8FEDA4220}">
      <dgm:prSet/>
      <dgm:spPr/>
      <dgm:t>
        <a:bodyPr/>
        <a:lstStyle/>
        <a:p>
          <a:endParaRPr lang="en-US"/>
        </a:p>
      </dgm:t>
    </dgm:pt>
    <dgm:pt modelId="{93EE899B-8BAA-49AC-A84D-3DBF5A252CEA}">
      <dgm:prSet phldrT="[Text]"/>
      <dgm:spPr/>
      <dgm:t>
        <a:bodyPr/>
        <a:lstStyle/>
        <a:p>
          <a:r>
            <a:rPr lang="en-US" dirty="0"/>
            <a:t>508 patients with 0 readmission</a:t>
          </a:r>
        </a:p>
      </dgm:t>
    </dgm:pt>
    <dgm:pt modelId="{66CE150D-1EE4-4444-9423-31F64410D054}" type="parTrans" cxnId="{6485A27A-8B33-461D-87E5-899BA2D264AE}">
      <dgm:prSet/>
      <dgm:spPr/>
      <dgm:t>
        <a:bodyPr/>
        <a:lstStyle/>
        <a:p>
          <a:endParaRPr lang="en-US"/>
        </a:p>
      </dgm:t>
    </dgm:pt>
    <dgm:pt modelId="{D9C5918C-4D8A-4A2E-A033-91E6A932FC09}" type="sibTrans" cxnId="{6485A27A-8B33-461D-87E5-899BA2D264AE}">
      <dgm:prSet/>
      <dgm:spPr/>
      <dgm:t>
        <a:bodyPr/>
        <a:lstStyle/>
        <a:p>
          <a:endParaRPr lang="en-US"/>
        </a:p>
      </dgm:t>
    </dgm:pt>
    <dgm:pt modelId="{F4E5A387-06B6-41DF-9BD8-066C99C1CF41}">
      <dgm:prSet phldrT="[Text]"/>
      <dgm:spPr/>
      <dgm:t>
        <a:bodyPr/>
        <a:lstStyle/>
        <a:p>
          <a:r>
            <a:rPr lang="en-US" dirty="0"/>
            <a:t>100 patients in Low readmission group</a:t>
          </a:r>
        </a:p>
      </dgm:t>
    </dgm:pt>
    <dgm:pt modelId="{0C54ADBC-2179-46D9-B6A7-F3DAD4ADA93B}" type="parTrans" cxnId="{6F025EA9-06EE-48A3-8B38-746DE744D3B1}">
      <dgm:prSet/>
      <dgm:spPr/>
      <dgm:t>
        <a:bodyPr/>
        <a:lstStyle/>
        <a:p>
          <a:endParaRPr lang="en-US"/>
        </a:p>
      </dgm:t>
    </dgm:pt>
    <dgm:pt modelId="{4A41AA0B-C7C5-4A9E-B31F-AB557E2E3F26}" type="sibTrans" cxnId="{6F025EA9-06EE-48A3-8B38-746DE744D3B1}">
      <dgm:prSet/>
      <dgm:spPr/>
      <dgm:t>
        <a:bodyPr/>
        <a:lstStyle/>
        <a:p>
          <a:endParaRPr lang="en-US"/>
        </a:p>
      </dgm:t>
    </dgm:pt>
    <dgm:pt modelId="{83AADBE2-F8DF-4F19-AAB5-E21A0C2355B7}">
      <dgm:prSet phldrT="[Text]"/>
      <dgm:spPr/>
      <dgm:t>
        <a:bodyPr/>
        <a:lstStyle/>
        <a:p>
          <a:r>
            <a:rPr lang="en-US" dirty="0"/>
            <a:t>47 patients in High readmission </a:t>
          </a:r>
          <a:r>
            <a:rPr lang="en-US" dirty="0" err="1"/>
            <a:t>groip</a:t>
          </a:r>
          <a:endParaRPr lang="en-US" dirty="0"/>
        </a:p>
      </dgm:t>
    </dgm:pt>
    <dgm:pt modelId="{CA3051D3-0996-422D-8B20-15EC5EED0A74}" type="parTrans" cxnId="{22FC1B09-D435-4F07-88F5-FC02E8A94265}">
      <dgm:prSet/>
      <dgm:spPr/>
      <dgm:t>
        <a:bodyPr/>
        <a:lstStyle/>
        <a:p>
          <a:endParaRPr lang="en-US"/>
        </a:p>
      </dgm:t>
    </dgm:pt>
    <dgm:pt modelId="{CF84DF91-00CA-4A8C-A417-2124A3FEE10E}" type="sibTrans" cxnId="{22FC1B09-D435-4F07-88F5-FC02E8A94265}">
      <dgm:prSet/>
      <dgm:spPr/>
      <dgm:t>
        <a:bodyPr/>
        <a:lstStyle/>
        <a:p>
          <a:endParaRPr lang="en-US"/>
        </a:p>
      </dgm:t>
    </dgm:pt>
    <dgm:pt modelId="{B95DE03B-0F28-4EB7-907B-3061E81CDD2C}" type="pres">
      <dgm:prSet presAssocID="{9EE24635-C087-48B9-8D62-3B35197BED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75F839-FED0-436B-9F13-A3A7C7EA9625}" type="pres">
      <dgm:prSet presAssocID="{0622DE18-5DCA-4BA2-8CB3-72AAFD4BB19F}" presName="hierRoot1" presStyleCnt="0">
        <dgm:presLayoutVars>
          <dgm:hierBranch val="init"/>
        </dgm:presLayoutVars>
      </dgm:prSet>
      <dgm:spPr/>
    </dgm:pt>
    <dgm:pt modelId="{1FA8D0D5-B3E4-4ECD-B00C-BF23AF2FBAE9}" type="pres">
      <dgm:prSet presAssocID="{0622DE18-5DCA-4BA2-8CB3-72AAFD4BB19F}" presName="rootComposite1" presStyleCnt="0"/>
      <dgm:spPr/>
    </dgm:pt>
    <dgm:pt modelId="{271422B2-7ECA-41B3-81C3-5D2FDB617300}" type="pres">
      <dgm:prSet presAssocID="{0622DE18-5DCA-4BA2-8CB3-72AAFD4BB19F}" presName="rootText1" presStyleLbl="node0" presStyleIdx="0" presStyleCnt="1">
        <dgm:presLayoutVars>
          <dgm:chPref val="3"/>
        </dgm:presLayoutVars>
      </dgm:prSet>
      <dgm:spPr/>
    </dgm:pt>
    <dgm:pt modelId="{E460992C-5F8C-4300-AE0F-8598A63B9EF8}" type="pres">
      <dgm:prSet presAssocID="{0622DE18-5DCA-4BA2-8CB3-72AAFD4BB19F}" presName="rootConnector1" presStyleLbl="node1" presStyleIdx="0" presStyleCnt="0"/>
      <dgm:spPr/>
    </dgm:pt>
    <dgm:pt modelId="{8DDE2D38-C935-46F5-8A84-FE6ACE8E5EB4}" type="pres">
      <dgm:prSet presAssocID="{0622DE18-5DCA-4BA2-8CB3-72AAFD4BB19F}" presName="hierChild2" presStyleCnt="0"/>
      <dgm:spPr/>
    </dgm:pt>
    <dgm:pt modelId="{697C05C3-6580-4F5A-B7B8-CEE023142349}" type="pres">
      <dgm:prSet presAssocID="{66CE150D-1EE4-4444-9423-31F64410D054}" presName="Name37" presStyleLbl="parChTrans1D2" presStyleIdx="0" presStyleCnt="3"/>
      <dgm:spPr/>
    </dgm:pt>
    <dgm:pt modelId="{ABC97BE5-0AE7-44D3-80D2-9CAAC1BA9176}" type="pres">
      <dgm:prSet presAssocID="{93EE899B-8BAA-49AC-A84D-3DBF5A252CEA}" presName="hierRoot2" presStyleCnt="0">
        <dgm:presLayoutVars>
          <dgm:hierBranch val="init"/>
        </dgm:presLayoutVars>
      </dgm:prSet>
      <dgm:spPr/>
    </dgm:pt>
    <dgm:pt modelId="{61547405-D9F3-45DE-A394-F272098BEE44}" type="pres">
      <dgm:prSet presAssocID="{93EE899B-8BAA-49AC-A84D-3DBF5A252CEA}" presName="rootComposite" presStyleCnt="0"/>
      <dgm:spPr/>
    </dgm:pt>
    <dgm:pt modelId="{4AAAB780-BD83-40BF-B100-547ABC7AB9B7}" type="pres">
      <dgm:prSet presAssocID="{93EE899B-8BAA-49AC-A84D-3DBF5A252CEA}" presName="rootText" presStyleLbl="node2" presStyleIdx="0" presStyleCnt="3">
        <dgm:presLayoutVars>
          <dgm:chPref val="3"/>
        </dgm:presLayoutVars>
      </dgm:prSet>
      <dgm:spPr/>
    </dgm:pt>
    <dgm:pt modelId="{A398E287-1087-447E-8FBE-3134329D900F}" type="pres">
      <dgm:prSet presAssocID="{93EE899B-8BAA-49AC-A84D-3DBF5A252CEA}" presName="rootConnector" presStyleLbl="node2" presStyleIdx="0" presStyleCnt="3"/>
      <dgm:spPr/>
    </dgm:pt>
    <dgm:pt modelId="{A15435CC-A3D4-453F-8771-10437C86A23B}" type="pres">
      <dgm:prSet presAssocID="{93EE899B-8BAA-49AC-A84D-3DBF5A252CEA}" presName="hierChild4" presStyleCnt="0"/>
      <dgm:spPr/>
    </dgm:pt>
    <dgm:pt modelId="{98FCE6F8-F23D-45BB-8FDD-AB3FD314B9B5}" type="pres">
      <dgm:prSet presAssocID="{93EE899B-8BAA-49AC-A84D-3DBF5A252CEA}" presName="hierChild5" presStyleCnt="0"/>
      <dgm:spPr/>
    </dgm:pt>
    <dgm:pt modelId="{34D184E6-DE42-4092-8D13-A9CC50CD7CC4}" type="pres">
      <dgm:prSet presAssocID="{0C54ADBC-2179-46D9-B6A7-F3DAD4ADA93B}" presName="Name37" presStyleLbl="parChTrans1D2" presStyleIdx="1" presStyleCnt="3"/>
      <dgm:spPr/>
    </dgm:pt>
    <dgm:pt modelId="{CC1C998E-7009-4589-B890-03770E40FF1F}" type="pres">
      <dgm:prSet presAssocID="{F4E5A387-06B6-41DF-9BD8-066C99C1CF41}" presName="hierRoot2" presStyleCnt="0">
        <dgm:presLayoutVars>
          <dgm:hierBranch val="init"/>
        </dgm:presLayoutVars>
      </dgm:prSet>
      <dgm:spPr/>
    </dgm:pt>
    <dgm:pt modelId="{AE174DB7-6F9A-4254-A44F-E00E5D66619A}" type="pres">
      <dgm:prSet presAssocID="{F4E5A387-06B6-41DF-9BD8-066C99C1CF41}" presName="rootComposite" presStyleCnt="0"/>
      <dgm:spPr/>
    </dgm:pt>
    <dgm:pt modelId="{694BE382-D2BA-4952-835F-26AC664806E6}" type="pres">
      <dgm:prSet presAssocID="{F4E5A387-06B6-41DF-9BD8-066C99C1CF41}" presName="rootText" presStyleLbl="node2" presStyleIdx="1" presStyleCnt="3" custLinFactNeighborX="2261" custLinFactNeighborY="1713">
        <dgm:presLayoutVars>
          <dgm:chPref val="3"/>
        </dgm:presLayoutVars>
      </dgm:prSet>
      <dgm:spPr/>
    </dgm:pt>
    <dgm:pt modelId="{E4EB07DD-4BF0-49C5-BB4D-EA9B52BD8D5E}" type="pres">
      <dgm:prSet presAssocID="{F4E5A387-06B6-41DF-9BD8-066C99C1CF41}" presName="rootConnector" presStyleLbl="node2" presStyleIdx="1" presStyleCnt="3"/>
      <dgm:spPr/>
    </dgm:pt>
    <dgm:pt modelId="{CDB09B72-6DA6-4CC3-BBB8-4C4EF7B76957}" type="pres">
      <dgm:prSet presAssocID="{F4E5A387-06B6-41DF-9BD8-066C99C1CF41}" presName="hierChild4" presStyleCnt="0"/>
      <dgm:spPr/>
    </dgm:pt>
    <dgm:pt modelId="{0C7008BA-D8C9-4CEC-B5CF-0E54094CCF52}" type="pres">
      <dgm:prSet presAssocID="{F4E5A387-06B6-41DF-9BD8-066C99C1CF41}" presName="hierChild5" presStyleCnt="0"/>
      <dgm:spPr/>
    </dgm:pt>
    <dgm:pt modelId="{5AAD880E-5682-4A13-B17E-CC6C4406036F}" type="pres">
      <dgm:prSet presAssocID="{CA3051D3-0996-422D-8B20-15EC5EED0A74}" presName="Name37" presStyleLbl="parChTrans1D2" presStyleIdx="2" presStyleCnt="3"/>
      <dgm:spPr/>
    </dgm:pt>
    <dgm:pt modelId="{CB8E02E7-9599-45AD-A91D-2F15F842E076}" type="pres">
      <dgm:prSet presAssocID="{83AADBE2-F8DF-4F19-AAB5-E21A0C2355B7}" presName="hierRoot2" presStyleCnt="0">
        <dgm:presLayoutVars>
          <dgm:hierBranch val="init"/>
        </dgm:presLayoutVars>
      </dgm:prSet>
      <dgm:spPr/>
    </dgm:pt>
    <dgm:pt modelId="{C3D4FFC5-8B2F-41DC-9ED2-B687630F3425}" type="pres">
      <dgm:prSet presAssocID="{83AADBE2-F8DF-4F19-AAB5-E21A0C2355B7}" presName="rootComposite" presStyleCnt="0"/>
      <dgm:spPr/>
    </dgm:pt>
    <dgm:pt modelId="{4A09E3C8-BDB8-42EE-AC22-7AD118E6B72A}" type="pres">
      <dgm:prSet presAssocID="{83AADBE2-F8DF-4F19-AAB5-E21A0C2355B7}" presName="rootText" presStyleLbl="node2" presStyleIdx="2" presStyleCnt="3">
        <dgm:presLayoutVars>
          <dgm:chPref val="3"/>
        </dgm:presLayoutVars>
      </dgm:prSet>
      <dgm:spPr/>
    </dgm:pt>
    <dgm:pt modelId="{8B5119F8-5902-4DE6-895C-947594F67507}" type="pres">
      <dgm:prSet presAssocID="{83AADBE2-F8DF-4F19-AAB5-E21A0C2355B7}" presName="rootConnector" presStyleLbl="node2" presStyleIdx="2" presStyleCnt="3"/>
      <dgm:spPr/>
    </dgm:pt>
    <dgm:pt modelId="{F26EDCC5-BD8B-4B69-8AAF-89BDF59E1407}" type="pres">
      <dgm:prSet presAssocID="{83AADBE2-F8DF-4F19-AAB5-E21A0C2355B7}" presName="hierChild4" presStyleCnt="0"/>
      <dgm:spPr/>
    </dgm:pt>
    <dgm:pt modelId="{D812814E-9152-4115-970A-94B0BF9D7B59}" type="pres">
      <dgm:prSet presAssocID="{83AADBE2-F8DF-4F19-AAB5-E21A0C2355B7}" presName="hierChild5" presStyleCnt="0"/>
      <dgm:spPr/>
    </dgm:pt>
    <dgm:pt modelId="{9E20224A-4DC6-4932-BE36-7DB58B4C62B9}" type="pres">
      <dgm:prSet presAssocID="{0622DE18-5DCA-4BA2-8CB3-72AAFD4BB19F}" presName="hierChild3" presStyleCnt="0"/>
      <dgm:spPr/>
    </dgm:pt>
  </dgm:ptLst>
  <dgm:cxnLst>
    <dgm:cxn modelId="{22FC1B09-D435-4F07-88F5-FC02E8A94265}" srcId="{0622DE18-5DCA-4BA2-8CB3-72AAFD4BB19F}" destId="{83AADBE2-F8DF-4F19-AAB5-E21A0C2355B7}" srcOrd="2" destOrd="0" parTransId="{CA3051D3-0996-422D-8B20-15EC5EED0A74}" sibTransId="{CF84DF91-00CA-4A8C-A417-2124A3FEE10E}"/>
    <dgm:cxn modelId="{96EEF80D-4C7D-468B-8D9F-3545E3C8EDB3}" type="presOf" srcId="{93EE899B-8BAA-49AC-A84D-3DBF5A252CEA}" destId="{4AAAB780-BD83-40BF-B100-547ABC7AB9B7}" srcOrd="0" destOrd="0" presId="urn:microsoft.com/office/officeart/2005/8/layout/orgChart1"/>
    <dgm:cxn modelId="{6E4F0413-B73B-4656-AEA7-9DEE0C5DD93D}" type="presOf" srcId="{93EE899B-8BAA-49AC-A84D-3DBF5A252CEA}" destId="{A398E287-1087-447E-8FBE-3134329D900F}" srcOrd="1" destOrd="0" presId="urn:microsoft.com/office/officeart/2005/8/layout/orgChart1"/>
    <dgm:cxn modelId="{A1F1963F-57FE-4102-A1F6-582FD06FCB3A}" type="presOf" srcId="{0622DE18-5DCA-4BA2-8CB3-72AAFD4BB19F}" destId="{E460992C-5F8C-4300-AE0F-8598A63B9EF8}" srcOrd="1" destOrd="0" presId="urn:microsoft.com/office/officeart/2005/8/layout/orgChart1"/>
    <dgm:cxn modelId="{5ED7B460-AA48-4F0F-A439-7251151E578B}" type="presOf" srcId="{CA3051D3-0996-422D-8B20-15EC5EED0A74}" destId="{5AAD880E-5682-4A13-B17E-CC6C4406036F}" srcOrd="0" destOrd="0" presId="urn:microsoft.com/office/officeart/2005/8/layout/orgChart1"/>
    <dgm:cxn modelId="{4DEA0C41-FD10-409D-A3E1-4AF225A52936}" type="presOf" srcId="{83AADBE2-F8DF-4F19-AAB5-E21A0C2355B7}" destId="{4A09E3C8-BDB8-42EE-AC22-7AD118E6B72A}" srcOrd="0" destOrd="0" presId="urn:microsoft.com/office/officeart/2005/8/layout/orgChart1"/>
    <dgm:cxn modelId="{C391954A-74B2-4A6A-A0D1-17612595A9A7}" type="presOf" srcId="{F4E5A387-06B6-41DF-9BD8-066C99C1CF41}" destId="{694BE382-D2BA-4952-835F-26AC664806E6}" srcOrd="0" destOrd="0" presId="urn:microsoft.com/office/officeart/2005/8/layout/orgChart1"/>
    <dgm:cxn modelId="{F8CF2470-3046-4B86-A19A-F7A7F54934C4}" type="presOf" srcId="{0622DE18-5DCA-4BA2-8CB3-72AAFD4BB19F}" destId="{271422B2-7ECA-41B3-81C3-5D2FDB617300}" srcOrd="0" destOrd="0" presId="urn:microsoft.com/office/officeart/2005/8/layout/orgChart1"/>
    <dgm:cxn modelId="{FC518A78-792A-405B-84B5-C8222E1A47E4}" type="presOf" srcId="{83AADBE2-F8DF-4F19-AAB5-E21A0C2355B7}" destId="{8B5119F8-5902-4DE6-895C-947594F67507}" srcOrd="1" destOrd="0" presId="urn:microsoft.com/office/officeart/2005/8/layout/orgChart1"/>
    <dgm:cxn modelId="{2168097A-CF76-4ABB-A51F-5FA03EA976F2}" type="presOf" srcId="{0C54ADBC-2179-46D9-B6A7-F3DAD4ADA93B}" destId="{34D184E6-DE42-4092-8D13-A9CC50CD7CC4}" srcOrd="0" destOrd="0" presId="urn:microsoft.com/office/officeart/2005/8/layout/orgChart1"/>
    <dgm:cxn modelId="{6485A27A-8B33-461D-87E5-899BA2D264AE}" srcId="{0622DE18-5DCA-4BA2-8CB3-72AAFD4BB19F}" destId="{93EE899B-8BAA-49AC-A84D-3DBF5A252CEA}" srcOrd="0" destOrd="0" parTransId="{66CE150D-1EE4-4444-9423-31F64410D054}" sibTransId="{D9C5918C-4D8A-4A2E-A033-91E6A932FC09}"/>
    <dgm:cxn modelId="{C358DC7A-29AD-42CF-B433-603E2B747E6E}" type="presOf" srcId="{66CE150D-1EE4-4444-9423-31F64410D054}" destId="{697C05C3-6580-4F5A-B7B8-CEE023142349}" srcOrd="0" destOrd="0" presId="urn:microsoft.com/office/officeart/2005/8/layout/orgChart1"/>
    <dgm:cxn modelId="{7B2DC083-D37E-4A17-A42D-06E8FEDA4220}" srcId="{9EE24635-C087-48B9-8D62-3B35197BEDF1}" destId="{0622DE18-5DCA-4BA2-8CB3-72AAFD4BB19F}" srcOrd="0" destOrd="0" parTransId="{64BA5AC0-64ED-41BC-838F-A0F0C008CEC6}" sibTransId="{5C8522B6-B0CC-4FFD-B872-183C929CF228}"/>
    <dgm:cxn modelId="{6F025EA9-06EE-48A3-8B38-746DE744D3B1}" srcId="{0622DE18-5DCA-4BA2-8CB3-72AAFD4BB19F}" destId="{F4E5A387-06B6-41DF-9BD8-066C99C1CF41}" srcOrd="1" destOrd="0" parTransId="{0C54ADBC-2179-46D9-B6A7-F3DAD4ADA93B}" sibTransId="{4A41AA0B-C7C5-4A9E-B31F-AB557E2E3F26}"/>
    <dgm:cxn modelId="{5A187AB1-E2D0-466B-A7C4-3263EE3416DF}" type="presOf" srcId="{F4E5A387-06B6-41DF-9BD8-066C99C1CF41}" destId="{E4EB07DD-4BF0-49C5-BB4D-EA9B52BD8D5E}" srcOrd="1" destOrd="0" presId="urn:microsoft.com/office/officeart/2005/8/layout/orgChart1"/>
    <dgm:cxn modelId="{A9E352C5-AFC3-4A18-A18B-31727A7E0325}" type="presOf" srcId="{9EE24635-C087-48B9-8D62-3B35197BEDF1}" destId="{B95DE03B-0F28-4EB7-907B-3061E81CDD2C}" srcOrd="0" destOrd="0" presId="urn:microsoft.com/office/officeart/2005/8/layout/orgChart1"/>
    <dgm:cxn modelId="{5910B13B-92F3-48D8-8799-329817A98866}" type="presParOf" srcId="{B95DE03B-0F28-4EB7-907B-3061E81CDD2C}" destId="{D375F839-FED0-436B-9F13-A3A7C7EA9625}" srcOrd="0" destOrd="0" presId="urn:microsoft.com/office/officeart/2005/8/layout/orgChart1"/>
    <dgm:cxn modelId="{380B6B0F-697E-4FC5-B49B-1DCF7AA87BB7}" type="presParOf" srcId="{D375F839-FED0-436B-9F13-A3A7C7EA9625}" destId="{1FA8D0D5-B3E4-4ECD-B00C-BF23AF2FBAE9}" srcOrd="0" destOrd="0" presId="urn:microsoft.com/office/officeart/2005/8/layout/orgChart1"/>
    <dgm:cxn modelId="{1B6F1BCE-3B60-42DB-A0B6-D2E4F43B5BF8}" type="presParOf" srcId="{1FA8D0D5-B3E4-4ECD-B00C-BF23AF2FBAE9}" destId="{271422B2-7ECA-41B3-81C3-5D2FDB617300}" srcOrd="0" destOrd="0" presId="urn:microsoft.com/office/officeart/2005/8/layout/orgChart1"/>
    <dgm:cxn modelId="{269CF4F8-0539-4364-8D10-DFFA166927F3}" type="presParOf" srcId="{1FA8D0D5-B3E4-4ECD-B00C-BF23AF2FBAE9}" destId="{E460992C-5F8C-4300-AE0F-8598A63B9EF8}" srcOrd="1" destOrd="0" presId="urn:microsoft.com/office/officeart/2005/8/layout/orgChart1"/>
    <dgm:cxn modelId="{BD57CEBE-1503-4F58-9685-FB875F4975A9}" type="presParOf" srcId="{D375F839-FED0-436B-9F13-A3A7C7EA9625}" destId="{8DDE2D38-C935-46F5-8A84-FE6ACE8E5EB4}" srcOrd="1" destOrd="0" presId="urn:microsoft.com/office/officeart/2005/8/layout/orgChart1"/>
    <dgm:cxn modelId="{606CFE97-B91C-4BD8-9041-28AF7206B0A6}" type="presParOf" srcId="{8DDE2D38-C935-46F5-8A84-FE6ACE8E5EB4}" destId="{697C05C3-6580-4F5A-B7B8-CEE023142349}" srcOrd="0" destOrd="0" presId="urn:microsoft.com/office/officeart/2005/8/layout/orgChart1"/>
    <dgm:cxn modelId="{23114EC4-EE88-4903-9A97-FAA7CEE7DFF8}" type="presParOf" srcId="{8DDE2D38-C935-46F5-8A84-FE6ACE8E5EB4}" destId="{ABC97BE5-0AE7-44D3-80D2-9CAAC1BA9176}" srcOrd="1" destOrd="0" presId="urn:microsoft.com/office/officeart/2005/8/layout/orgChart1"/>
    <dgm:cxn modelId="{228C77C3-4952-4308-BFC7-3A6678E7021B}" type="presParOf" srcId="{ABC97BE5-0AE7-44D3-80D2-9CAAC1BA9176}" destId="{61547405-D9F3-45DE-A394-F272098BEE44}" srcOrd="0" destOrd="0" presId="urn:microsoft.com/office/officeart/2005/8/layout/orgChart1"/>
    <dgm:cxn modelId="{CBDCC695-3392-492C-AC3B-0485C40B328F}" type="presParOf" srcId="{61547405-D9F3-45DE-A394-F272098BEE44}" destId="{4AAAB780-BD83-40BF-B100-547ABC7AB9B7}" srcOrd="0" destOrd="0" presId="urn:microsoft.com/office/officeart/2005/8/layout/orgChart1"/>
    <dgm:cxn modelId="{74D28445-992E-4CA9-A833-74DC1F54034A}" type="presParOf" srcId="{61547405-D9F3-45DE-A394-F272098BEE44}" destId="{A398E287-1087-447E-8FBE-3134329D900F}" srcOrd="1" destOrd="0" presId="urn:microsoft.com/office/officeart/2005/8/layout/orgChart1"/>
    <dgm:cxn modelId="{4A42C598-AC35-4C40-9DE8-B356E51F6F23}" type="presParOf" srcId="{ABC97BE5-0AE7-44D3-80D2-9CAAC1BA9176}" destId="{A15435CC-A3D4-453F-8771-10437C86A23B}" srcOrd="1" destOrd="0" presId="urn:microsoft.com/office/officeart/2005/8/layout/orgChart1"/>
    <dgm:cxn modelId="{1B69DF19-C882-488F-B6B7-548F416A42D7}" type="presParOf" srcId="{ABC97BE5-0AE7-44D3-80D2-9CAAC1BA9176}" destId="{98FCE6F8-F23D-45BB-8FDD-AB3FD314B9B5}" srcOrd="2" destOrd="0" presId="urn:microsoft.com/office/officeart/2005/8/layout/orgChart1"/>
    <dgm:cxn modelId="{5EE2DF53-3915-43B3-AD96-7313EC85464A}" type="presParOf" srcId="{8DDE2D38-C935-46F5-8A84-FE6ACE8E5EB4}" destId="{34D184E6-DE42-4092-8D13-A9CC50CD7CC4}" srcOrd="2" destOrd="0" presId="urn:microsoft.com/office/officeart/2005/8/layout/orgChart1"/>
    <dgm:cxn modelId="{1E8B9FB2-3B0E-43A6-8384-8746FF8D8CD7}" type="presParOf" srcId="{8DDE2D38-C935-46F5-8A84-FE6ACE8E5EB4}" destId="{CC1C998E-7009-4589-B890-03770E40FF1F}" srcOrd="3" destOrd="0" presId="urn:microsoft.com/office/officeart/2005/8/layout/orgChart1"/>
    <dgm:cxn modelId="{92B7C95D-9CC7-462C-B22B-5B20F86DC6A3}" type="presParOf" srcId="{CC1C998E-7009-4589-B890-03770E40FF1F}" destId="{AE174DB7-6F9A-4254-A44F-E00E5D66619A}" srcOrd="0" destOrd="0" presId="urn:microsoft.com/office/officeart/2005/8/layout/orgChart1"/>
    <dgm:cxn modelId="{8AD9235F-C8C5-484C-BBA0-5604EAEB808F}" type="presParOf" srcId="{AE174DB7-6F9A-4254-A44F-E00E5D66619A}" destId="{694BE382-D2BA-4952-835F-26AC664806E6}" srcOrd="0" destOrd="0" presId="urn:microsoft.com/office/officeart/2005/8/layout/orgChart1"/>
    <dgm:cxn modelId="{BA448158-E9D1-4EE1-82C1-3B72AF09F4C2}" type="presParOf" srcId="{AE174DB7-6F9A-4254-A44F-E00E5D66619A}" destId="{E4EB07DD-4BF0-49C5-BB4D-EA9B52BD8D5E}" srcOrd="1" destOrd="0" presId="urn:microsoft.com/office/officeart/2005/8/layout/orgChart1"/>
    <dgm:cxn modelId="{CF85D007-CE5D-45C0-A2CC-B10AD6291655}" type="presParOf" srcId="{CC1C998E-7009-4589-B890-03770E40FF1F}" destId="{CDB09B72-6DA6-4CC3-BBB8-4C4EF7B76957}" srcOrd="1" destOrd="0" presId="urn:microsoft.com/office/officeart/2005/8/layout/orgChart1"/>
    <dgm:cxn modelId="{FF9D0250-FD89-4916-BBAB-732EA3BC0B29}" type="presParOf" srcId="{CC1C998E-7009-4589-B890-03770E40FF1F}" destId="{0C7008BA-D8C9-4CEC-B5CF-0E54094CCF52}" srcOrd="2" destOrd="0" presId="urn:microsoft.com/office/officeart/2005/8/layout/orgChart1"/>
    <dgm:cxn modelId="{FCD906AE-5CF6-4C35-8F5D-1902B92F92A2}" type="presParOf" srcId="{8DDE2D38-C935-46F5-8A84-FE6ACE8E5EB4}" destId="{5AAD880E-5682-4A13-B17E-CC6C4406036F}" srcOrd="4" destOrd="0" presId="urn:microsoft.com/office/officeart/2005/8/layout/orgChart1"/>
    <dgm:cxn modelId="{7F10C6FE-28C1-47A8-855B-37B8F882FC1E}" type="presParOf" srcId="{8DDE2D38-C935-46F5-8A84-FE6ACE8E5EB4}" destId="{CB8E02E7-9599-45AD-A91D-2F15F842E076}" srcOrd="5" destOrd="0" presId="urn:microsoft.com/office/officeart/2005/8/layout/orgChart1"/>
    <dgm:cxn modelId="{C82A7F83-EF5E-45C7-A8F6-668D298B948B}" type="presParOf" srcId="{CB8E02E7-9599-45AD-A91D-2F15F842E076}" destId="{C3D4FFC5-8B2F-41DC-9ED2-B687630F3425}" srcOrd="0" destOrd="0" presId="urn:microsoft.com/office/officeart/2005/8/layout/orgChart1"/>
    <dgm:cxn modelId="{098F917E-AC83-4F36-BAB1-A414C8B4C4DA}" type="presParOf" srcId="{C3D4FFC5-8B2F-41DC-9ED2-B687630F3425}" destId="{4A09E3C8-BDB8-42EE-AC22-7AD118E6B72A}" srcOrd="0" destOrd="0" presId="urn:microsoft.com/office/officeart/2005/8/layout/orgChart1"/>
    <dgm:cxn modelId="{722A64F6-49A0-4867-B8D9-CBC6FD8FE138}" type="presParOf" srcId="{C3D4FFC5-8B2F-41DC-9ED2-B687630F3425}" destId="{8B5119F8-5902-4DE6-895C-947594F67507}" srcOrd="1" destOrd="0" presId="urn:microsoft.com/office/officeart/2005/8/layout/orgChart1"/>
    <dgm:cxn modelId="{9AC16CD6-968D-4FE1-8D17-A8C98B99BC5A}" type="presParOf" srcId="{CB8E02E7-9599-45AD-A91D-2F15F842E076}" destId="{F26EDCC5-BD8B-4B69-8AAF-89BDF59E1407}" srcOrd="1" destOrd="0" presId="urn:microsoft.com/office/officeart/2005/8/layout/orgChart1"/>
    <dgm:cxn modelId="{D88C6664-9F3B-4655-B905-71FBB5F38CE8}" type="presParOf" srcId="{CB8E02E7-9599-45AD-A91D-2F15F842E076}" destId="{D812814E-9152-4115-970A-94B0BF9D7B59}" srcOrd="2" destOrd="0" presId="urn:microsoft.com/office/officeart/2005/8/layout/orgChart1"/>
    <dgm:cxn modelId="{BEAA9D58-7810-4AE4-B36F-BDA0A2D6691A}" type="presParOf" srcId="{D375F839-FED0-436B-9F13-A3A7C7EA9625}" destId="{9E20224A-4DC6-4932-BE36-7DB58B4C62B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D880E-5682-4A13-B17E-CC6C4406036F}">
      <dsp:nvSpPr>
        <dsp:cNvPr id="0" name=""/>
        <dsp:cNvSpPr/>
      </dsp:nvSpPr>
      <dsp:spPr>
        <a:xfrm>
          <a:off x="5925290" y="3436417"/>
          <a:ext cx="4192186" cy="727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784"/>
              </a:lnTo>
              <a:lnTo>
                <a:pt x="4192186" y="363784"/>
              </a:lnTo>
              <a:lnTo>
                <a:pt x="4192186" y="7275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184E6-DE42-4092-8D13-A9CC50CD7CC4}">
      <dsp:nvSpPr>
        <dsp:cNvPr id="0" name=""/>
        <dsp:cNvSpPr/>
      </dsp:nvSpPr>
      <dsp:spPr>
        <a:xfrm>
          <a:off x="5879570" y="3436417"/>
          <a:ext cx="91440" cy="7572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3459"/>
              </a:lnTo>
              <a:lnTo>
                <a:pt x="124054" y="393459"/>
              </a:lnTo>
              <a:lnTo>
                <a:pt x="124054" y="75724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C05C3-6580-4F5A-B7B8-CEE023142349}">
      <dsp:nvSpPr>
        <dsp:cNvPr id="0" name=""/>
        <dsp:cNvSpPr/>
      </dsp:nvSpPr>
      <dsp:spPr>
        <a:xfrm>
          <a:off x="1733104" y="3436417"/>
          <a:ext cx="4192186" cy="727569"/>
        </a:xfrm>
        <a:custGeom>
          <a:avLst/>
          <a:gdLst/>
          <a:ahLst/>
          <a:cxnLst/>
          <a:rect l="0" t="0" r="0" b="0"/>
          <a:pathLst>
            <a:path>
              <a:moveTo>
                <a:pt x="4192186" y="0"/>
              </a:moveTo>
              <a:lnTo>
                <a:pt x="4192186" y="363784"/>
              </a:lnTo>
              <a:lnTo>
                <a:pt x="0" y="363784"/>
              </a:lnTo>
              <a:lnTo>
                <a:pt x="0" y="7275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422B2-7ECA-41B3-81C3-5D2FDB617300}">
      <dsp:nvSpPr>
        <dsp:cNvPr id="0" name=""/>
        <dsp:cNvSpPr/>
      </dsp:nvSpPr>
      <dsp:spPr>
        <a:xfrm>
          <a:off x="4192982" y="1704109"/>
          <a:ext cx="3464616" cy="1732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Total Admission events: 898, yielding 655 unique patients</a:t>
          </a:r>
        </a:p>
      </dsp:txBody>
      <dsp:txXfrm>
        <a:off x="4192982" y="1704109"/>
        <a:ext cx="3464616" cy="1732308"/>
      </dsp:txXfrm>
    </dsp:sp>
    <dsp:sp modelId="{4AAAB780-BD83-40BF-B100-547ABC7AB9B7}">
      <dsp:nvSpPr>
        <dsp:cNvPr id="0" name=""/>
        <dsp:cNvSpPr/>
      </dsp:nvSpPr>
      <dsp:spPr>
        <a:xfrm>
          <a:off x="795" y="4163987"/>
          <a:ext cx="3464616" cy="1732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508 patients with 0 readmission</a:t>
          </a:r>
        </a:p>
      </dsp:txBody>
      <dsp:txXfrm>
        <a:off x="795" y="4163987"/>
        <a:ext cx="3464616" cy="1732308"/>
      </dsp:txXfrm>
    </dsp:sp>
    <dsp:sp modelId="{694BE382-D2BA-4952-835F-26AC664806E6}">
      <dsp:nvSpPr>
        <dsp:cNvPr id="0" name=""/>
        <dsp:cNvSpPr/>
      </dsp:nvSpPr>
      <dsp:spPr>
        <a:xfrm>
          <a:off x="4271317" y="4193661"/>
          <a:ext cx="3464616" cy="1732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100 patients in Low readmission group</a:t>
          </a:r>
        </a:p>
      </dsp:txBody>
      <dsp:txXfrm>
        <a:off x="4271317" y="4193661"/>
        <a:ext cx="3464616" cy="1732308"/>
      </dsp:txXfrm>
    </dsp:sp>
    <dsp:sp modelId="{4A09E3C8-BDB8-42EE-AC22-7AD118E6B72A}">
      <dsp:nvSpPr>
        <dsp:cNvPr id="0" name=""/>
        <dsp:cNvSpPr/>
      </dsp:nvSpPr>
      <dsp:spPr>
        <a:xfrm>
          <a:off x="8385168" y="4163987"/>
          <a:ext cx="3464616" cy="17323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47 patients in High readmission </a:t>
          </a:r>
          <a:r>
            <a:rPr lang="en-US" sz="3200" kern="1200" dirty="0" err="1"/>
            <a:t>groip</a:t>
          </a:r>
          <a:endParaRPr lang="en-US" sz="3200" kern="1200" dirty="0"/>
        </a:p>
      </dsp:txBody>
      <dsp:txXfrm>
        <a:off x="8385168" y="4163987"/>
        <a:ext cx="3464616" cy="1732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6584530"/>
            <a:ext cx="23317200" cy="14007253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1131956"/>
            <a:ext cx="20574000" cy="9713804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34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9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142067"/>
            <a:ext cx="5915025" cy="340961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142067"/>
            <a:ext cx="17402175" cy="340961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774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74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0030472"/>
            <a:ext cx="23660100" cy="16736057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26924858"/>
            <a:ext cx="23660100" cy="8801097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4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0710333"/>
            <a:ext cx="11658600" cy="25527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0710333"/>
            <a:ext cx="11658600" cy="25527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142076"/>
            <a:ext cx="23660100" cy="7776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9862823"/>
            <a:ext cx="11605020" cy="483361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4696440"/>
            <a:ext cx="11605020" cy="21616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9862823"/>
            <a:ext cx="11662173" cy="4833617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4696440"/>
            <a:ext cx="11662173" cy="21616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97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8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1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682240"/>
            <a:ext cx="8847534" cy="938784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5792902"/>
            <a:ext cx="13887450" cy="28591933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2070080"/>
            <a:ext cx="8847534" cy="22361316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6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682240"/>
            <a:ext cx="8847534" cy="938784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5792902"/>
            <a:ext cx="13887450" cy="28591933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2070080"/>
            <a:ext cx="8847534" cy="22361316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4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142076"/>
            <a:ext cx="23660100" cy="7776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0710333"/>
            <a:ext cx="23660100" cy="25527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37290595"/>
            <a:ext cx="61722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7FFD4-FB6A-4E77-955B-4A6E15E2378D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37290595"/>
            <a:ext cx="92583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37290595"/>
            <a:ext cx="6172200" cy="21420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A675A-C642-45E1-A084-F3951FF5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7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pn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8404" y="-134949"/>
            <a:ext cx="27432000" cy="633823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51579" y="284848"/>
            <a:ext cx="26022963" cy="54784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7800" dirty="0">
                <a:solidFill>
                  <a:srgbClr val="00B0F0"/>
                </a:solidFill>
              </a:rPr>
              <a:t>Post-discharge primary care follow-ups: </a:t>
            </a:r>
          </a:p>
          <a:p>
            <a:pPr algn="ctr"/>
            <a:r>
              <a:rPr lang="en-US" sz="7800" dirty="0">
                <a:solidFill>
                  <a:srgbClr val="00B0F0"/>
                </a:solidFill>
              </a:rPr>
              <a:t>a key to reducing hospital readmissions?</a:t>
            </a:r>
          </a:p>
          <a:p>
            <a:pPr algn="ctr"/>
            <a:endParaRPr lang="en-US" sz="5200" dirty="0">
              <a:solidFill>
                <a:srgbClr val="00B0F0"/>
              </a:solidFill>
            </a:endParaRPr>
          </a:p>
          <a:p>
            <a:pPr algn="ctr"/>
            <a:r>
              <a:rPr lang="en-US" sz="4600" dirty="0">
                <a:solidFill>
                  <a:srgbClr val="00B0F0"/>
                </a:solidFill>
              </a:rPr>
              <a:t>Michelle Choi, DO, Alicia Lo, MD, Kai Wang, MD, Sang Won, MD</a:t>
            </a:r>
          </a:p>
          <a:p>
            <a:pPr algn="ctr"/>
            <a:r>
              <a:rPr lang="en-US" sz="4600" dirty="0">
                <a:solidFill>
                  <a:srgbClr val="00B0F0"/>
                </a:solidFill>
              </a:rPr>
              <a:t>Adviser: </a:t>
            </a:r>
            <a:r>
              <a:rPr lang="en-US" sz="4600" dirty="0" err="1">
                <a:solidFill>
                  <a:srgbClr val="00B0F0"/>
                </a:solidFill>
              </a:rPr>
              <a:t>Shunling</a:t>
            </a:r>
            <a:r>
              <a:rPr lang="en-US" sz="4600" dirty="0">
                <a:solidFill>
                  <a:srgbClr val="00B0F0"/>
                </a:solidFill>
              </a:rPr>
              <a:t> Tsang, MD</a:t>
            </a:r>
          </a:p>
          <a:p>
            <a:pPr algn="ctr"/>
            <a:r>
              <a:rPr lang="en-US" sz="4600" dirty="0">
                <a:solidFill>
                  <a:srgbClr val="00B0F0"/>
                </a:solidFill>
              </a:rPr>
              <a:t>Riverside University Health System/ UCR Family Medicine Residency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0281" y="-875650"/>
            <a:ext cx="19625228" cy="1010277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6441" y="6611976"/>
            <a:ext cx="14425480" cy="6263482"/>
          </a:xfrm>
          <a:prstGeom prst="rect">
            <a:avLst/>
          </a:prstGeom>
          <a:solidFill>
            <a:schemeClr val="bg1"/>
          </a:solidFill>
          <a:ln w="38100" cap="flat">
            <a:solidFill>
              <a:srgbClr val="00B0F0"/>
            </a:solidFill>
          </a:ln>
        </p:spPr>
        <p:txBody>
          <a:bodyPr wrap="square" lIns="457200" tIns="457200" rIns="548640" rtlCol="0">
            <a:noAutofit/>
          </a:bodyPr>
          <a:lstStyle/>
          <a:p>
            <a:pPr algn="just">
              <a:lnSpc>
                <a:spcPts val="2500"/>
              </a:lnSpc>
              <a:spcAft>
                <a:spcPts val="3600"/>
              </a:spcAft>
            </a:pPr>
            <a:r>
              <a:rPr lang="en-US" sz="5000" b="1" i="1" dirty="0"/>
              <a:t>Background</a:t>
            </a:r>
          </a:p>
          <a:p>
            <a:pPr algn="just">
              <a:spcAft>
                <a:spcPts val="3600"/>
              </a:spcAft>
            </a:pPr>
            <a:r>
              <a:rPr lang="en-US" sz="3600" dirty="0"/>
              <a:t>Hospital readmissions represent a significant healthcare burden in the United States. There were approximately 3.3 million adult 30-day all cause hospital readmissions or roughly 41.3 billion dollars in hospital cost</a:t>
            </a:r>
            <a:r>
              <a:rPr lang="en-US" sz="3600" baseline="30000" dirty="0"/>
              <a:t>1</a:t>
            </a:r>
            <a:r>
              <a:rPr lang="en-US" sz="3600" dirty="0"/>
              <a:t>. </a:t>
            </a:r>
          </a:p>
          <a:p>
            <a:pPr>
              <a:spcAft>
                <a:spcPts val="3600"/>
              </a:spcAft>
            </a:pPr>
            <a:r>
              <a:rPr lang="en-US" sz="3600" dirty="0"/>
              <a:t>Our goal is to discover ways to prevent readmissions with the hypothesis that additional PCP visits can reduce hospital readmissions. In a secondary analysis, we look to determine an optimal timeframe for scheduling follow-up visits. </a:t>
            </a:r>
          </a:p>
          <a:p>
            <a:pPr algn="just">
              <a:spcAft>
                <a:spcPts val="3600"/>
              </a:spcAft>
            </a:pPr>
            <a:endParaRPr lang="en-US" sz="3600" dirty="0">
              <a:latin typeface="Verdana"/>
              <a:cs typeface="Verdana"/>
            </a:endParaRPr>
          </a:p>
          <a:p>
            <a:pPr algn="just">
              <a:spcAft>
                <a:spcPts val="1200"/>
              </a:spcAft>
              <a:buFont typeface="Arial"/>
              <a:buChar char="•"/>
            </a:pPr>
            <a:endParaRPr lang="en-US" sz="3600" dirty="0">
              <a:latin typeface="Verdana"/>
              <a:cs typeface="Verdana"/>
            </a:endParaRPr>
          </a:p>
          <a:p>
            <a:pPr algn="just">
              <a:spcAft>
                <a:spcPts val="1200"/>
              </a:spcAft>
            </a:pPr>
            <a:endParaRPr lang="en-US" sz="3600" baseline="30000" dirty="0">
              <a:latin typeface="Verdana"/>
              <a:cs typeface="Verdana"/>
            </a:endParaRPr>
          </a:p>
          <a:p>
            <a:pPr algn="just">
              <a:spcAft>
                <a:spcPts val="1200"/>
              </a:spcAft>
              <a:buFont typeface="Arial"/>
              <a:buChar char="•"/>
            </a:pPr>
            <a:endParaRPr lang="en-US" sz="3600" dirty="0">
              <a:latin typeface="Verdana"/>
              <a:cs typeface="Verdana"/>
            </a:endParaRPr>
          </a:p>
          <a:p>
            <a:pPr algn="just">
              <a:spcAft>
                <a:spcPts val="1200"/>
              </a:spcAft>
              <a:buFont typeface="Arial"/>
              <a:buChar char="•"/>
            </a:pPr>
            <a:endParaRPr lang="en-US" sz="3600" dirty="0">
              <a:latin typeface="Verdana"/>
              <a:cs typeface="Verdana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73302"/>
              </p:ext>
            </p:extLst>
          </p:nvPr>
        </p:nvGraphicFramePr>
        <p:xfrm>
          <a:off x="368423" y="14064020"/>
          <a:ext cx="14425480" cy="5701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8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0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33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299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15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77454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0 Readmission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1 Readmission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2+ Readmissions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411">
                <a:tc>
                  <a:txBody>
                    <a:bodyPr/>
                    <a:lstStyle/>
                    <a:p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Mean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Mean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7454">
                <a:tc>
                  <a:txBody>
                    <a:bodyPr/>
                    <a:lstStyle/>
                    <a:p>
                      <a:r>
                        <a:rPr lang="en-US" sz="36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51.074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20.563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54.710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15.988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57.420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12.725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513">
                <a:tc>
                  <a:txBody>
                    <a:bodyPr/>
                    <a:lstStyle/>
                    <a:p>
                      <a:r>
                        <a:rPr lang="en-US" sz="3600" dirty="0"/>
                        <a:t>Avg</a:t>
                      </a:r>
                      <a:r>
                        <a:rPr lang="en-US" sz="3600" baseline="0" dirty="0"/>
                        <a:t> 7 day f/u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0.226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0.084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0.159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3600" dirty="0"/>
                        <a:t># PCP f/u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0.453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1.313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2.630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2.710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3.064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3.158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404">
                <a:tc>
                  <a:txBody>
                    <a:bodyPr/>
                    <a:lstStyle/>
                    <a:p>
                      <a:r>
                        <a:rPr lang="en-US" sz="3600" dirty="0" err="1"/>
                        <a:t>Elixhauser</a:t>
                      </a:r>
                      <a:r>
                        <a:rPr lang="en-US" sz="3600" dirty="0"/>
                        <a:t>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3.986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2.562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6.010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2.414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8.085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600" dirty="0"/>
                        <a:t>3.500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5180090" y="11402237"/>
            <a:ext cx="11900801" cy="1074140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5000" b="1" i="1" dirty="0"/>
              <a:t>Methods</a:t>
            </a:r>
          </a:p>
          <a:p>
            <a:endParaRPr lang="en-US" sz="3000" b="1" i="1" dirty="0"/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Patients admitted to the Family Medicine Service at Riverside University Health System (RUHS) from January 1, 2017 </a:t>
            </a:r>
            <a:r>
              <a:rPr lang="mr-IN" sz="3600" dirty="0">
                <a:solidFill>
                  <a:prstClr val="black"/>
                </a:solidFill>
              </a:rPr>
              <a:t>–</a:t>
            </a:r>
            <a:r>
              <a:rPr lang="en-US" sz="3600" dirty="0">
                <a:solidFill>
                  <a:prstClr val="black"/>
                </a:solidFill>
              </a:rPr>
              <a:t> December 31, 2017 were retrospectively studied if intervention of post-discharge follow-up within 7 days made any impact to readmission rate. The data set collected through EPIC for patients with any admissions and then followed for 180 days for additional admission events.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The study has 3 groups: no readmission group, low readmission group (1 readmission in the following 180 days), and high readmission group (2+ readmissions in the following 180 days).</a:t>
            </a:r>
          </a:p>
          <a:p>
            <a:pPr marL="571500" lvl="0" indent="-571500">
              <a:buFont typeface="Arial" panose="020B0604020202020204" pitchFamily="34" charset="0"/>
              <a:buChar char="•"/>
              <a:tabLst>
                <a:tab pos="182880" algn="l"/>
              </a:tabLst>
            </a:pPr>
            <a:r>
              <a:rPr lang="en-US" sz="3600" dirty="0">
                <a:solidFill>
                  <a:prstClr val="black"/>
                </a:solidFill>
              </a:rPr>
              <a:t>Groups were compared for # of readmissions  to # of PCP follow-ups and tracked for increased rate  of readmission.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prstClr val="black"/>
                </a:solidFill>
              </a:rPr>
              <a:t>Data was extracted from EPIC using R 3.5 .1  software. Analysis was performed using a set of Poisson regression models. </a:t>
            </a:r>
            <a:r>
              <a:rPr lang="en-US" sz="3600" dirty="0" err="1">
                <a:solidFill>
                  <a:prstClr val="black"/>
                </a:solidFill>
              </a:rPr>
              <a:t>Elixhauser</a:t>
            </a:r>
            <a:r>
              <a:rPr lang="en-US" sz="3600" dirty="0">
                <a:solidFill>
                  <a:prstClr val="black"/>
                </a:solidFill>
              </a:rPr>
              <a:t> comorbidity scores were calculated within the R program using the comorbidity package. </a:t>
            </a:r>
            <a:endParaRPr lang="en-US" sz="3600" dirty="0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52854402"/>
              </p:ext>
            </p:extLst>
          </p:nvPr>
        </p:nvGraphicFramePr>
        <p:xfrm>
          <a:off x="14971138" y="5249282"/>
          <a:ext cx="11850581" cy="7600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261705" y="7006497"/>
            <a:ext cx="60089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i="1" dirty="0"/>
              <a:t>Data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9543" y="12985788"/>
            <a:ext cx="1287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1: Readmission Group Comparison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8423" y="19852377"/>
            <a:ext cx="74668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2: Effect of PCP Follow Up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253709"/>
              </p:ext>
            </p:extLst>
          </p:nvPr>
        </p:nvGraphicFramePr>
        <p:xfrm>
          <a:off x="477963" y="20670594"/>
          <a:ext cx="6660354" cy="2274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6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9950">
                <a:tc>
                  <a:txBody>
                    <a:bodyPr/>
                    <a:lstStyle/>
                    <a:p>
                      <a:pPr algn="l" fontAlgn="b"/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IRR *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P-value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effectLst/>
                        </a:rPr>
                        <a:t># PCP F/U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1.21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&lt;0.001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>
                          <a:effectLst/>
                        </a:rPr>
                        <a:t>Age</a:t>
                      </a:r>
                      <a:endParaRPr lang="en-US" sz="3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0.99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0.09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64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 err="1">
                          <a:effectLst/>
                        </a:rPr>
                        <a:t>Elixhauser</a:t>
                      </a:r>
                      <a:r>
                        <a:rPr lang="en-US" sz="3600" u="none" strike="noStrike" dirty="0">
                          <a:effectLst/>
                        </a:rPr>
                        <a:t> Score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1.30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&lt;0.001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520854" y="19929389"/>
            <a:ext cx="8144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Table 3: Effect of Interval Follow Up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72584"/>
              </p:ext>
            </p:extLst>
          </p:nvPr>
        </p:nvGraphicFramePr>
        <p:xfrm>
          <a:off x="7834924" y="20664737"/>
          <a:ext cx="6708480" cy="2394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9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201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IRR</a:t>
                      </a:r>
                      <a:r>
                        <a:rPr lang="en-US" sz="3600" u="none" strike="noStrike" baseline="0" dirty="0">
                          <a:solidFill>
                            <a:schemeClr val="bg1"/>
                          </a:solidFill>
                          <a:effectLst/>
                        </a:rPr>
                        <a:t> *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P-value</a:t>
                      </a:r>
                      <a:endParaRPr lang="en-US" sz="36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37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 err="1">
                          <a:effectLst/>
                        </a:rPr>
                        <a:t>Avg</a:t>
                      </a:r>
                      <a:r>
                        <a:rPr lang="en-US" sz="3600" u="none" strike="noStrike" dirty="0">
                          <a:effectLst/>
                        </a:rPr>
                        <a:t> </a:t>
                      </a:r>
                      <a:r>
                        <a:rPr lang="en-US" sz="3600" u="none" strike="noStrike" baseline="0" dirty="0">
                          <a:effectLst/>
                        </a:rPr>
                        <a:t>7 day F/U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2.93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&lt;0.001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846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>
                          <a:effectLst/>
                        </a:rPr>
                        <a:t>Age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0.99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0.13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707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u="none" strike="noStrike" dirty="0" err="1">
                          <a:effectLst/>
                        </a:rPr>
                        <a:t>Elixhauser</a:t>
                      </a:r>
                      <a:r>
                        <a:rPr lang="en-US" sz="3600" u="none" strike="noStrike" dirty="0">
                          <a:effectLst/>
                        </a:rPr>
                        <a:t> Score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1.30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u="none" strike="noStrike" dirty="0">
                          <a:effectLst/>
                        </a:rPr>
                        <a:t>&lt;0.001</a:t>
                      </a:r>
                      <a:endParaRPr lang="en-US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86438" y="23035657"/>
            <a:ext cx="9373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*IRR: Incidence Rate Ratio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5082557" y="28741442"/>
            <a:ext cx="12791242" cy="7805234"/>
            <a:chOff x="15226749" y="23255085"/>
            <a:chExt cx="13786217" cy="10288817"/>
          </a:xfrm>
        </p:grpSpPr>
        <p:sp>
          <p:nvSpPr>
            <p:cNvPr id="36" name="TextBox 35"/>
            <p:cNvSpPr txBox="1"/>
            <p:nvPr/>
          </p:nvSpPr>
          <p:spPr>
            <a:xfrm>
              <a:off x="16119810" y="23255085"/>
              <a:ext cx="12893156" cy="749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Figure 2: Readmission vs Interval of Follow up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8929228" y="33066848"/>
              <a:ext cx="7669182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/>
                <a:t>Ratio of Admissions with Follow up within 7 days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5226749" y="24629519"/>
              <a:ext cx="569387" cy="581672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en-US" sz="2500" dirty="0"/>
                <a:t>Number of Readmissions</a:t>
              </a: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15752869" y="23980397"/>
              <a:ext cx="12532033" cy="9154479"/>
              <a:chOff x="15752869" y="23980397"/>
              <a:chExt cx="12532033" cy="9154479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15752869" y="23980397"/>
                <a:ext cx="12532033" cy="8770790"/>
                <a:chOff x="15752869" y="23980397"/>
                <a:chExt cx="12532033" cy="8770790"/>
              </a:xfrm>
            </p:grpSpPr>
            <p:pic>
              <p:nvPicPr>
                <p:cNvPr id="46" name="Picture 45"/>
                <p:cNvPicPr>
                  <a:picLocks noChangeAspect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6196663" y="23980397"/>
                  <a:ext cx="12088239" cy="8770790"/>
                </a:xfrm>
                <a:prstGeom prst="rect">
                  <a:avLst/>
                </a:prstGeom>
              </p:spPr>
            </p:pic>
            <p:sp>
              <p:nvSpPr>
                <p:cNvPr id="47" name="TextBox 46"/>
                <p:cNvSpPr txBox="1"/>
                <p:nvPr/>
              </p:nvSpPr>
              <p:spPr>
                <a:xfrm>
                  <a:off x="15802455" y="24280263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10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15752869" y="26179050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7.5</a:t>
                  </a: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5752869" y="28138460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5.0</a:t>
                  </a: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15754270" y="30046138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2.5</a:t>
                  </a:r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5754270" y="31993935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0.0</a:t>
                  </a:r>
                </a:p>
              </p:txBody>
            </p:sp>
          </p:grpSp>
          <p:sp>
            <p:nvSpPr>
              <p:cNvPr id="41" name="TextBox 40"/>
              <p:cNvSpPr txBox="1"/>
              <p:nvPr/>
            </p:nvSpPr>
            <p:spPr>
              <a:xfrm>
                <a:off x="16740412" y="32718345"/>
                <a:ext cx="6177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0.0</a:t>
                </a: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9249482" y="32718345"/>
                <a:ext cx="7379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0.25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1884310" y="32734766"/>
                <a:ext cx="7379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0.50</a:t>
                </a: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4511081" y="32734766"/>
                <a:ext cx="7379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0.75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7169251" y="32734766"/>
                <a:ext cx="73791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1.00</a:t>
                </a:r>
              </a:p>
            </p:txBody>
          </p:sp>
        </p:grpSp>
      </p:grp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425BE89-055D-4DEF-A668-377634965A5A}"/>
              </a:ext>
            </a:extLst>
          </p:cNvPr>
          <p:cNvCxnSpPr/>
          <p:nvPr/>
        </p:nvCxnSpPr>
        <p:spPr>
          <a:xfrm flipV="1">
            <a:off x="15563923" y="35381219"/>
            <a:ext cx="733746" cy="894891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77962" y="23424242"/>
            <a:ext cx="14493176" cy="784830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3600" b="1" i="1" dirty="0"/>
              <a:t>Discussion</a:t>
            </a:r>
          </a:p>
          <a:p>
            <a:r>
              <a:rPr lang="en-US" sz="3600" dirty="0"/>
              <a:t>Majority of the patients who were not readmitted within 180 days did not follow up 7 days after discharge, suggesting that not all patients require post-discharge follow up within 7 days as shown with red arrow, which is supported by other studies</a:t>
            </a:r>
            <a:r>
              <a:rPr lang="en-US" sz="3600" baseline="30000" dirty="0"/>
              <a:t>2,4</a:t>
            </a:r>
            <a:r>
              <a:rPr lang="en-US" sz="3600" dirty="0"/>
              <a:t>.</a:t>
            </a:r>
          </a:p>
          <a:p>
            <a:endParaRPr lang="en-US" sz="3600" dirty="0"/>
          </a:p>
          <a:p>
            <a:r>
              <a:rPr lang="en-US" sz="3600" dirty="0"/>
              <a:t>In table 1, the severity of disease, the rate of follow-up within 7 days did not show significant differences among the 3 groups.</a:t>
            </a:r>
          </a:p>
          <a:p>
            <a:r>
              <a:rPr lang="en-US" sz="3600" dirty="0"/>
              <a:t>Table 2 shows the baseline incident rate of readmission after each PCP visit. And Table 3, as a comparison, shows that the incident rate increased nearly 2 folds if the follow up is within 7 days of discharge. This is likely due to patients’ self awareness of their disease severity, leading to more PCP follow up; which is one limitation of this retrospective study for we are unable to quantify.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9CA2EF6-981E-4E71-A5D9-9D0E26D5FB54}"/>
              </a:ext>
            </a:extLst>
          </p:cNvPr>
          <p:cNvSpPr/>
          <p:nvPr/>
        </p:nvSpPr>
        <p:spPr>
          <a:xfrm>
            <a:off x="409209" y="31637353"/>
            <a:ext cx="14493176" cy="4524315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3600" b="1" i="1" dirty="0"/>
              <a:t>Next Steps: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To stratify which patients need &lt; 1 week follow up on discharge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/>
              <a:t>To compare the social determinants of health between our low and high readmission groups, as it has been shown that these factors can complicate medical care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/>
              <a:t>To schedule patients follow up appointment prior to discharge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600" dirty="0"/>
              <a:t>To determine the enrollment rate of the high readmission group in our complex care team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4E0F3D-423B-414A-879C-A83D069A9CF1}"/>
              </a:ext>
            </a:extLst>
          </p:cNvPr>
          <p:cNvSpPr/>
          <p:nvPr/>
        </p:nvSpPr>
        <p:spPr>
          <a:xfrm>
            <a:off x="409209" y="36577384"/>
            <a:ext cx="26346677" cy="317009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500" b="1" i="1" dirty="0">
                <a:ea typeface="Arial" charset="0"/>
                <a:cs typeface="Arial" charset="0"/>
              </a:rPr>
              <a:t>References:</a:t>
            </a:r>
          </a:p>
          <a:p>
            <a:r>
              <a:rPr lang="en-US" sz="2500" baseline="30000" dirty="0">
                <a:ea typeface="Arial" charset="0"/>
                <a:cs typeface="Arial" charset="0"/>
              </a:rPr>
              <a:t>1</a:t>
            </a:r>
            <a:r>
              <a:rPr lang="en-US" sz="2500" dirty="0">
                <a:ea typeface="Arial" charset="0"/>
                <a:cs typeface="Arial" charset="0"/>
              </a:rPr>
              <a:t>Hine, A. et al. Conditions with the Largest Number of Adult Hospital Readmissions by Payer, 2011. Healthcare cost and utilization project. Statistical Brief #172. April 2014.</a:t>
            </a:r>
          </a:p>
          <a:p>
            <a:r>
              <a:rPr lang="en-US" sz="2500" baseline="30000" dirty="0"/>
              <a:t>2</a:t>
            </a:r>
            <a:r>
              <a:rPr lang="en-US" sz="2500" dirty="0"/>
              <a:t>Jackson, C., et al. (2015). Timeliness of Outpatient Follow-up: An Evidence-Based Approach for Planning After Hospital Discharge. </a:t>
            </a:r>
            <a:r>
              <a:rPr lang="en-US" sz="2500" i="1" dirty="0"/>
              <a:t>The Annals of Family Medicine,</a:t>
            </a:r>
            <a:r>
              <a:rPr lang="en-US" sz="2500" dirty="0"/>
              <a:t> </a:t>
            </a:r>
            <a:r>
              <a:rPr lang="en-US" sz="2500" i="1" dirty="0"/>
              <a:t>13</a:t>
            </a:r>
            <a:r>
              <a:rPr lang="en-US" sz="2500" dirty="0"/>
              <a:t>(2), 115-122. doi:10.1370/afm.1753</a:t>
            </a:r>
            <a:endParaRPr lang="en-US" sz="2500" dirty="0">
              <a:ea typeface="Arial" charset="0"/>
              <a:cs typeface="Arial" charset="0"/>
            </a:endParaRPr>
          </a:p>
          <a:p>
            <a:pPr fontAlgn="base"/>
            <a:r>
              <a:rPr lang="en-US" sz="2500" baseline="30000" dirty="0"/>
              <a:t>3</a:t>
            </a:r>
            <a:r>
              <a:rPr lang="en-US" sz="2500" dirty="0"/>
              <a:t>Grafft, C. et al. Effect of Hospital Follow-up Appointment on Clinic Event Outcomes and Mortality. Arch Intern Med. 2010.</a:t>
            </a:r>
          </a:p>
          <a:p>
            <a:pPr fontAlgn="base"/>
            <a:r>
              <a:rPr lang="en-US" sz="2500" baseline="30000" dirty="0"/>
              <a:t>4</a:t>
            </a:r>
            <a:r>
              <a:rPr lang="en-US" sz="2500" dirty="0"/>
              <a:t>Kashiwagi, D. et al. Do timely outpatient follow-up visits decrease hospital readmission rates? Am J Med Qual. 2012.</a:t>
            </a:r>
          </a:p>
          <a:p>
            <a:pPr fontAlgn="base"/>
            <a:r>
              <a:rPr lang="en-US" sz="2500" baseline="30000" dirty="0"/>
              <a:t>5</a:t>
            </a:r>
            <a:r>
              <a:rPr lang="en-US" sz="2500" dirty="0"/>
              <a:t>Katz, A., et al. (2018) Association of the Social Determinants of Health With Quality of Primary Care. Ann Fam Med May/June 2018 16:217-224; doi:10.1370/afm.2236</a:t>
            </a:r>
          </a:p>
          <a:p>
            <a:pPr fontAlgn="base"/>
            <a:endParaRPr lang="en-US" sz="2500" dirty="0"/>
          </a:p>
          <a:p>
            <a:pPr algn="just"/>
            <a:r>
              <a:rPr lang="en-US" sz="2500" i="1" dirty="0">
                <a:ea typeface="Arial" charset="0"/>
                <a:cs typeface="Arial" charset="0"/>
              </a:rPr>
              <a:t>Special thanks to </a:t>
            </a:r>
            <a:r>
              <a:rPr lang="en-US" sz="2500" i="1" dirty="0" err="1">
                <a:ea typeface="Arial" charset="0"/>
                <a:cs typeface="Arial" charset="0"/>
              </a:rPr>
              <a:t>Cecorc</a:t>
            </a:r>
            <a:r>
              <a:rPr lang="en-US" sz="2500" i="1" dirty="0">
                <a:ea typeface="Arial" charset="0"/>
                <a:cs typeface="Arial" charset="0"/>
              </a:rPr>
              <a:t> Research Group for statistical analysis support.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94F204-C107-4BA5-8525-7F246DFC139C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549" b="24400"/>
          <a:stretch/>
        </p:blipFill>
        <p:spPr>
          <a:xfrm>
            <a:off x="22282484" y="38148991"/>
            <a:ext cx="4314236" cy="1656282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9E74340F-93F9-4FA7-93DD-B2D8FFA31FF8}"/>
              </a:ext>
            </a:extLst>
          </p:cNvPr>
          <p:cNvGrpSpPr/>
          <p:nvPr/>
        </p:nvGrpSpPr>
        <p:grpSpPr>
          <a:xfrm>
            <a:off x="15082557" y="21675805"/>
            <a:ext cx="12063005" cy="7364406"/>
            <a:chOff x="15442409" y="16040769"/>
            <a:chExt cx="12717692" cy="7364406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407255D3-30B5-4EDC-8D00-D6059A60CEC2}"/>
                </a:ext>
              </a:extLst>
            </p:cNvPr>
            <p:cNvSpPr txBox="1"/>
            <p:nvPr/>
          </p:nvSpPr>
          <p:spPr>
            <a:xfrm>
              <a:off x="16237112" y="16385191"/>
              <a:ext cx="93736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/>
                <a:t>Figure 1: Readmission vs #PCP Follow up</a:t>
              </a: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4304291-3CCD-46CD-A3C1-7EB525848BCD}"/>
                </a:ext>
              </a:extLst>
            </p:cNvPr>
            <p:cNvGrpSpPr/>
            <p:nvPr/>
          </p:nvGrpSpPr>
          <p:grpSpPr>
            <a:xfrm>
              <a:off x="15442409" y="16040769"/>
              <a:ext cx="12717692" cy="7364406"/>
              <a:chOff x="13711008" y="18726697"/>
              <a:chExt cx="12717692" cy="7364406"/>
            </a:xfrm>
          </p:grpSpPr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64EB7B32-0899-4D69-A3B3-4B7BEA903CA1}"/>
                  </a:ext>
                </a:extLst>
              </p:cNvPr>
              <p:cNvGrpSpPr/>
              <p:nvPr/>
            </p:nvGrpSpPr>
            <p:grpSpPr>
              <a:xfrm>
                <a:off x="14125889" y="19767059"/>
                <a:ext cx="12302811" cy="5941815"/>
                <a:chOff x="13874555" y="19767059"/>
                <a:chExt cx="12302811" cy="5941815"/>
              </a:xfrm>
            </p:grpSpPr>
            <p:pic>
              <p:nvPicPr>
                <p:cNvPr id="68" name="Picture 67">
                  <a:extLst>
                    <a:ext uri="{FF2B5EF4-FFF2-40B4-BE49-F238E27FC236}">
                      <a16:creationId xmlns:a16="http://schemas.microsoft.com/office/drawing/2014/main" id="{4C621DA2-B27C-4301-BDA9-4432082C9DF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1"/>
                <a:srcRect t="29911" r="24280"/>
                <a:stretch/>
              </p:blipFill>
              <p:spPr>
                <a:xfrm>
                  <a:off x="14287500" y="19767059"/>
                  <a:ext cx="11889866" cy="5545334"/>
                </a:xfrm>
                <a:prstGeom prst="rect">
                  <a:avLst/>
                </a:prstGeom>
              </p:spPr>
            </p:pic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E1DBB1B3-7FBD-4104-9CF5-21FC0E4DD295}"/>
                    </a:ext>
                  </a:extLst>
                </p:cNvPr>
                <p:cNvSpPr txBox="1"/>
                <p:nvPr/>
              </p:nvSpPr>
              <p:spPr>
                <a:xfrm>
                  <a:off x="13874555" y="20564329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10</a:t>
                  </a: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F97850D7-286A-4DC3-9095-1DE93D6E2D49}"/>
                    </a:ext>
                  </a:extLst>
                </p:cNvPr>
                <p:cNvSpPr txBox="1"/>
                <p:nvPr/>
              </p:nvSpPr>
              <p:spPr>
                <a:xfrm>
                  <a:off x="13978624" y="22599126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5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ADEFDEF6-111C-484B-BF5F-EA5FB41B4312}"/>
                    </a:ext>
                  </a:extLst>
                </p:cNvPr>
                <p:cNvSpPr txBox="1"/>
                <p:nvPr/>
              </p:nvSpPr>
              <p:spPr>
                <a:xfrm>
                  <a:off x="13978623" y="24627865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0</a:t>
                  </a:r>
                </a:p>
              </p:txBody>
            </p:sp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1B74C60B-43D8-4C2F-87C9-6E3C815D10D1}"/>
                    </a:ext>
                  </a:extLst>
                </p:cNvPr>
                <p:cNvSpPr txBox="1"/>
                <p:nvPr/>
              </p:nvSpPr>
              <p:spPr>
                <a:xfrm>
                  <a:off x="14958029" y="25308764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0</a:t>
                  </a:r>
                </a:p>
              </p:txBody>
            </p:sp>
            <p:sp>
              <p:nvSpPr>
                <p:cNvPr id="73" name="TextBox 72">
                  <a:extLst>
                    <a:ext uri="{FF2B5EF4-FFF2-40B4-BE49-F238E27FC236}">
                      <a16:creationId xmlns:a16="http://schemas.microsoft.com/office/drawing/2014/main" id="{7DC5A5F8-1BE7-40A0-842A-68FEE7E2FCB2}"/>
                    </a:ext>
                  </a:extLst>
                </p:cNvPr>
                <p:cNvSpPr txBox="1"/>
                <p:nvPr/>
              </p:nvSpPr>
              <p:spPr>
                <a:xfrm>
                  <a:off x="23741120" y="25304371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10</a:t>
                  </a:r>
                </a:p>
              </p:txBody>
            </p: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EA3B6614-5439-4C00-8DB7-1C060F464D64}"/>
                    </a:ext>
                  </a:extLst>
                </p:cNvPr>
                <p:cNvSpPr txBox="1"/>
                <p:nvPr/>
              </p:nvSpPr>
              <p:spPr>
                <a:xfrm>
                  <a:off x="19399710" y="25304371"/>
                  <a:ext cx="6177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/>
                    <a:t>5</a:t>
                  </a:r>
                </a:p>
              </p:txBody>
            </p:sp>
          </p:grp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7FAD0DBE-605A-4B7C-9319-051987AC1A95}"/>
                  </a:ext>
                </a:extLst>
              </p:cNvPr>
              <p:cNvSpPr txBox="1"/>
              <p:nvPr/>
            </p:nvSpPr>
            <p:spPr>
              <a:xfrm>
                <a:off x="18172253" y="25614049"/>
                <a:ext cx="7669182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dirty="0"/>
                  <a:t>Number of PCP Follow up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6DA27741-475D-4177-8CCC-563702010C25}"/>
                  </a:ext>
                </a:extLst>
              </p:cNvPr>
              <p:cNvSpPr txBox="1"/>
              <p:nvPr/>
            </p:nvSpPr>
            <p:spPr>
              <a:xfrm>
                <a:off x="13711008" y="18726697"/>
                <a:ext cx="569387" cy="5816729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/>
              <a:p>
                <a:r>
                  <a:rPr lang="en-US" sz="2500" dirty="0"/>
                  <a:t>Number of Readmissions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917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121</TotalTime>
  <Words>753</Words>
  <Application>Microsoft Office PowerPoint</Application>
  <PresentationFormat>Custom</PresentationFormat>
  <Paragraphs>127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Choi</dc:creator>
  <cp:lastModifiedBy>Ebelynn Skinner</cp:lastModifiedBy>
  <cp:revision>16</cp:revision>
  <dcterms:created xsi:type="dcterms:W3CDTF">2019-05-23T23:08:06Z</dcterms:created>
  <dcterms:modified xsi:type="dcterms:W3CDTF">2020-06-30T17:48:54Z</dcterms:modified>
</cp:coreProperties>
</file>