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0104100" cy="15081250"/>
  <p:notesSz cx="20104100" cy="15081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78">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jGu/hIunAPdVn6eCp7WMdf3BEv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21" d="100"/>
          <a:sy n="21" d="100"/>
        </p:scale>
        <p:origin x="476" y="52"/>
      </p:cViewPr>
      <p:guideLst>
        <p:guide orient="horz" pos="2878"/>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7556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1387138" y="0"/>
            <a:ext cx="8712200" cy="7556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659563" y="1885950"/>
            <a:ext cx="6784975" cy="508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7258050"/>
            <a:ext cx="16084549" cy="59388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4325600"/>
            <a:ext cx="8712200" cy="7556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1387138" y="14325600"/>
            <a:ext cx="8712200" cy="7556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6659563" y="1885950"/>
            <a:ext cx="6784975" cy="508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2009775" y="7258050"/>
            <a:ext cx="16084549" cy="59388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p1:notes"/>
          <p:cNvSpPr txBox="1">
            <a:spLocks noGrp="1"/>
          </p:cNvSpPr>
          <p:nvPr>
            <p:ph type="sldNum" idx="12"/>
          </p:nvPr>
        </p:nvSpPr>
        <p:spPr>
          <a:xfrm>
            <a:off x="11387138" y="14325600"/>
            <a:ext cx="8712200" cy="7556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735557" y="257141"/>
            <a:ext cx="14632984" cy="5842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650" b="1" i="0">
                <a:solidFill>
                  <a:srgbClr val="FFFF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1005205" y="3468687"/>
            <a:ext cx="18093690" cy="995362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6835394" y="14025563"/>
            <a:ext cx="6433312" cy="75406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dt" idx="10"/>
          </p:nvPr>
        </p:nvSpPr>
        <p:spPr>
          <a:xfrm>
            <a:off x="1005205" y="14025563"/>
            <a:ext cx="4623943" cy="75406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14474953" y="14025563"/>
            <a:ext cx="4623943" cy="75406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1507807" y="4675187"/>
            <a:ext cx="17088487" cy="316706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3015615" y="8445500"/>
            <a:ext cx="14072870" cy="377031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6835394" y="14025563"/>
            <a:ext cx="6433312" cy="75406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dt" idx="10"/>
          </p:nvPr>
        </p:nvSpPr>
        <p:spPr>
          <a:xfrm>
            <a:off x="1005205" y="14025563"/>
            <a:ext cx="4623943" cy="75406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4474953" y="14025563"/>
            <a:ext cx="4623943" cy="75406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2735557" y="257141"/>
            <a:ext cx="14632984" cy="5842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650" b="1" i="0">
                <a:solidFill>
                  <a:srgbClr val="FFFF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1005205" y="3468687"/>
            <a:ext cx="8745284" cy="995362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2"/>
          </p:nvPr>
        </p:nvSpPr>
        <p:spPr>
          <a:xfrm>
            <a:off x="10353611" y="3468687"/>
            <a:ext cx="8745284" cy="995362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6835394" y="14025563"/>
            <a:ext cx="6433312" cy="75406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1005205" y="14025563"/>
            <a:ext cx="4623943" cy="75406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14474953" y="14025563"/>
            <a:ext cx="4623943" cy="75406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2735557" y="257141"/>
            <a:ext cx="14632984" cy="5842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650" b="1" i="0">
                <a:solidFill>
                  <a:srgbClr val="FFFF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6835394" y="14025563"/>
            <a:ext cx="6433312" cy="75406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dt" idx="10"/>
          </p:nvPr>
        </p:nvSpPr>
        <p:spPr>
          <a:xfrm>
            <a:off x="1005205" y="14025563"/>
            <a:ext cx="4623943" cy="75406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14474953" y="14025563"/>
            <a:ext cx="4623943" cy="75406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2"/>
        <p:cNvGrpSpPr/>
        <p:nvPr/>
      </p:nvGrpSpPr>
      <p:grpSpPr>
        <a:xfrm>
          <a:off x="0" y="0"/>
          <a:ext cx="0" cy="0"/>
          <a:chOff x="0" y="0"/>
          <a:chExt cx="0" cy="0"/>
        </a:xfrm>
      </p:grpSpPr>
      <p:sp>
        <p:nvSpPr>
          <p:cNvPr id="43" name="Google Shape;43;p7"/>
          <p:cNvSpPr txBox="1">
            <a:spLocks noGrp="1"/>
          </p:cNvSpPr>
          <p:nvPr>
            <p:ph type="ftr" idx="11"/>
          </p:nvPr>
        </p:nvSpPr>
        <p:spPr>
          <a:xfrm>
            <a:off x="6835394" y="14025563"/>
            <a:ext cx="6433312" cy="75406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dt" idx="10"/>
          </p:nvPr>
        </p:nvSpPr>
        <p:spPr>
          <a:xfrm>
            <a:off x="1005205" y="14025563"/>
            <a:ext cx="4623943" cy="75406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14474953" y="14025563"/>
            <a:ext cx="4623943" cy="75406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19769030" y="1884759"/>
            <a:ext cx="335280" cy="13193394"/>
          </a:xfrm>
          <a:custGeom>
            <a:avLst/>
            <a:gdLst/>
            <a:ahLst/>
            <a:cxnLst/>
            <a:rect l="l" t="t" r="r" b="b"/>
            <a:pathLst>
              <a:path w="335280" h="13193394" extrusionOk="0">
                <a:moveTo>
                  <a:pt x="0" y="13193315"/>
                </a:moveTo>
                <a:lnTo>
                  <a:pt x="335068" y="13193315"/>
                </a:lnTo>
                <a:lnTo>
                  <a:pt x="335068" y="0"/>
                </a:lnTo>
                <a:lnTo>
                  <a:pt x="0" y="0"/>
                </a:lnTo>
                <a:lnTo>
                  <a:pt x="0" y="13193315"/>
                </a:lnTo>
                <a:close/>
              </a:path>
            </a:pathLst>
          </a:custGeom>
          <a:solidFill>
            <a:srgbClr val="D7E4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2"/>
          <p:cNvSpPr/>
          <p:nvPr/>
        </p:nvSpPr>
        <p:spPr>
          <a:xfrm>
            <a:off x="0" y="1884759"/>
            <a:ext cx="335280" cy="13193394"/>
          </a:xfrm>
          <a:custGeom>
            <a:avLst/>
            <a:gdLst/>
            <a:ahLst/>
            <a:cxnLst/>
            <a:rect l="l" t="t" r="r" b="b"/>
            <a:pathLst>
              <a:path w="335280" h="13193394" extrusionOk="0">
                <a:moveTo>
                  <a:pt x="0" y="13193315"/>
                </a:moveTo>
                <a:lnTo>
                  <a:pt x="335062" y="13193315"/>
                </a:lnTo>
                <a:lnTo>
                  <a:pt x="335062" y="0"/>
                </a:lnTo>
                <a:lnTo>
                  <a:pt x="0" y="0"/>
                </a:lnTo>
                <a:lnTo>
                  <a:pt x="0" y="13193315"/>
                </a:lnTo>
                <a:close/>
              </a:path>
            </a:pathLst>
          </a:custGeom>
          <a:solidFill>
            <a:srgbClr val="D7E4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Google Shape;12;p2"/>
          <p:cNvSpPr/>
          <p:nvPr/>
        </p:nvSpPr>
        <p:spPr>
          <a:xfrm>
            <a:off x="0" y="0"/>
            <a:ext cx="20104100" cy="1885314"/>
          </a:xfrm>
          <a:custGeom>
            <a:avLst/>
            <a:gdLst/>
            <a:ahLst/>
            <a:cxnLst/>
            <a:rect l="l" t="t" r="r" b="b"/>
            <a:pathLst>
              <a:path w="20104100" h="1885314" extrusionOk="0">
                <a:moveTo>
                  <a:pt x="0" y="1884759"/>
                </a:moveTo>
                <a:lnTo>
                  <a:pt x="20104099" y="1884759"/>
                </a:lnTo>
                <a:lnTo>
                  <a:pt x="20104099" y="0"/>
                </a:lnTo>
                <a:lnTo>
                  <a:pt x="0" y="0"/>
                </a:lnTo>
                <a:lnTo>
                  <a:pt x="0" y="1884759"/>
                </a:lnTo>
                <a:close/>
              </a:path>
            </a:pathLst>
          </a:custGeom>
          <a:solidFill>
            <a:srgbClr val="37609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 name="Google Shape;13;p2"/>
          <p:cNvSpPr txBox="1">
            <a:spLocks noGrp="1"/>
          </p:cNvSpPr>
          <p:nvPr>
            <p:ph type="title"/>
          </p:nvPr>
        </p:nvSpPr>
        <p:spPr>
          <a:xfrm>
            <a:off x="2735557" y="257141"/>
            <a:ext cx="14632984" cy="5842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3650" b="1" i="0" u="none" strike="noStrike" cap="none">
                <a:solidFill>
                  <a:srgbClr val="FFFF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body" idx="1"/>
          </p:nvPr>
        </p:nvSpPr>
        <p:spPr>
          <a:xfrm>
            <a:off x="1005205" y="3468687"/>
            <a:ext cx="18093690" cy="9953625"/>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6835394" y="14025563"/>
            <a:ext cx="6433312" cy="754062"/>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dt" idx="10"/>
          </p:nvPr>
        </p:nvSpPr>
        <p:spPr>
          <a:xfrm>
            <a:off x="1005205" y="14025563"/>
            <a:ext cx="4623943" cy="75406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14474953" y="14025563"/>
            <a:ext cx="4623943" cy="754062"/>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cbi.nlm.nih.gov/books/NBK13780/"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
        <p:cNvGrpSpPr/>
        <p:nvPr/>
      </p:nvGrpSpPr>
      <p:grpSpPr>
        <a:xfrm>
          <a:off x="0" y="0"/>
          <a:ext cx="0" cy="0"/>
          <a:chOff x="0" y="0"/>
          <a:chExt cx="0" cy="0"/>
        </a:xfrm>
      </p:grpSpPr>
      <p:sp>
        <p:nvSpPr>
          <p:cNvPr id="51" name="Google Shape;51;p1"/>
          <p:cNvSpPr txBox="1">
            <a:spLocks noGrp="1"/>
          </p:cNvSpPr>
          <p:nvPr>
            <p:ph type="title"/>
          </p:nvPr>
        </p:nvSpPr>
        <p:spPr>
          <a:xfrm>
            <a:off x="1755400" y="-151000"/>
            <a:ext cx="16228500" cy="1368959"/>
          </a:xfrm>
          <a:prstGeom prst="rect">
            <a:avLst/>
          </a:prstGeom>
          <a:noFill/>
          <a:ln>
            <a:noFill/>
          </a:ln>
        </p:spPr>
        <p:txBody>
          <a:bodyPr spcFirstLastPara="1" wrap="square" lIns="0" tIns="14600" rIns="0" bIns="0" anchor="t" anchorCtr="0">
            <a:spAutoFit/>
          </a:bodyPr>
          <a:lstStyle/>
          <a:p>
            <a:pPr marL="12700" lvl="0" indent="0" algn="ctr" rtl="0">
              <a:lnSpc>
                <a:spcPct val="100000"/>
              </a:lnSpc>
              <a:spcBef>
                <a:spcPts val="0"/>
              </a:spcBef>
              <a:spcAft>
                <a:spcPts val="0"/>
              </a:spcAft>
              <a:buSzPts val="1400"/>
              <a:buNone/>
            </a:pPr>
            <a:r>
              <a:rPr lang="en-US" sz="4400" dirty="0">
                <a:latin typeface="Calibri"/>
                <a:ea typeface="Calibri"/>
                <a:cs typeface="Calibri"/>
                <a:sym typeface="Calibri"/>
              </a:rPr>
              <a:t>Pneumocystis carinii pneumonia resulting from prolonged course of steroids for COVID-19 pneumonia</a:t>
            </a:r>
            <a:endParaRPr sz="4400" dirty="0">
              <a:latin typeface="Calibri"/>
              <a:ea typeface="Calibri"/>
              <a:cs typeface="Calibri"/>
              <a:sym typeface="Calibri"/>
            </a:endParaRPr>
          </a:p>
        </p:txBody>
      </p:sp>
      <p:sp>
        <p:nvSpPr>
          <p:cNvPr id="52" name="Google Shape;52;p1"/>
          <p:cNvSpPr txBox="1"/>
          <p:nvPr/>
        </p:nvSpPr>
        <p:spPr>
          <a:xfrm>
            <a:off x="4323010" y="1164872"/>
            <a:ext cx="11664951" cy="750831"/>
          </a:xfrm>
          <a:prstGeom prst="rect">
            <a:avLst/>
          </a:prstGeom>
          <a:noFill/>
          <a:ln>
            <a:noFill/>
          </a:ln>
        </p:spPr>
        <p:txBody>
          <a:bodyPr spcFirstLastPara="1" wrap="square" lIns="0" tIns="12050" rIns="0" bIns="0" anchor="t" anchorCtr="0">
            <a:spAutoFit/>
          </a:bodyPr>
          <a:lstStyle/>
          <a:p>
            <a:pPr marL="635" marR="0" lvl="0" indent="0" algn="ctr" rtl="0">
              <a:lnSpc>
                <a:spcPct val="100000"/>
              </a:lnSpc>
              <a:spcBef>
                <a:spcPts val="0"/>
              </a:spcBef>
              <a:spcAft>
                <a:spcPts val="0"/>
              </a:spcAft>
              <a:buClr>
                <a:srgbClr val="000000"/>
              </a:buClr>
              <a:buSzPts val="2200"/>
              <a:buFont typeface="Arial"/>
              <a:buNone/>
            </a:pPr>
            <a:r>
              <a:rPr lang="en-US" sz="2400" b="1" dirty="0">
                <a:solidFill>
                  <a:srgbClr val="EBF1DE"/>
                </a:solidFill>
                <a:latin typeface="Calibri"/>
                <a:ea typeface="Calibri"/>
                <a:cs typeface="Calibri"/>
                <a:sym typeface="Calibri"/>
              </a:rPr>
              <a:t>Melody Avakian, DO; </a:t>
            </a:r>
            <a:r>
              <a:rPr lang="en-US" sz="2400" b="1" dirty="0" err="1">
                <a:solidFill>
                  <a:srgbClr val="EBF1DE"/>
                </a:solidFill>
                <a:latin typeface="Calibri"/>
                <a:ea typeface="Calibri"/>
                <a:cs typeface="Calibri"/>
                <a:sym typeface="Calibri"/>
              </a:rPr>
              <a:t>Sanmisola</a:t>
            </a:r>
            <a:r>
              <a:rPr lang="en-US" sz="2400" b="1" dirty="0">
                <a:solidFill>
                  <a:srgbClr val="EBF1DE"/>
                </a:solidFill>
                <a:latin typeface="Calibri"/>
                <a:ea typeface="Calibri"/>
                <a:cs typeface="Calibri"/>
                <a:sym typeface="Calibri"/>
              </a:rPr>
              <a:t> George, MD; Zahra </a:t>
            </a:r>
            <a:r>
              <a:rPr lang="en-US" sz="2400" b="1" dirty="0" err="1">
                <a:solidFill>
                  <a:srgbClr val="EBF1DE"/>
                </a:solidFill>
                <a:latin typeface="Calibri"/>
                <a:ea typeface="Calibri"/>
                <a:cs typeface="Calibri"/>
                <a:sym typeface="Calibri"/>
              </a:rPr>
              <a:t>Sherazi</a:t>
            </a:r>
            <a:r>
              <a:rPr lang="en-US" sz="2400" b="1" dirty="0">
                <a:solidFill>
                  <a:srgbClr val="EBF1DE"/>
                </a:solidFill>
                <a:latin typeface="Calibri"/>
                <a:ea typeface="Calibri"/>
                <a:cs typeface="Calibri"/>
                <a:sym typeface="Calibri"/>
              </a:rPr>
              <a:t>, MD; Faheem </a:t>
            </a:r>
            <a:r>
              <a:rPr lang="en-US" sz="2400" b="1" dirty="0" err="1">
                <a:solidFill>
                  <a:srgbClr val="EBF1DE"/>
                </a:solidFill>
                <a:latin typeface="Calibri"/>
                <a:ea typeface="Calibri"/>
                <a:cs typeface="Calibri"/>
                <a:sym typeface="Calibri"/>
              </a:rPr>
              <a:t>Jukaku</a:t>
            </a:r>
            <a:r>
              <a:rPr lang="en-US" sz="2400" b="1" dirty="0">
                <a:solidFill>
                  <a:srgbClr val="EBF1DE"/>
                </a:solidFill>
                <a:latin typeface="Calibri"/>
                <a:ea typeface="Calibri"/>
                <a:cs typeface="Calibri"/>
                <a:sym typeface="Calibri"/>
              </a:rPr>
              <a:t>, MD</a:t>
            </a:r>
            <a:endParaRPr sz="2400" b="1" dirty="0">
              <a:solidFill>
                <a:srgbClr val="EBF1DE"/>
              </a:solidFill>
              <a:latin typeface="Calibri"/>
              <a:ea typeface="Calibri"/>
              <a:cs typeface="Calibri"/>
              <a:sym typeface="Calibri"/>
            </a:endParaRPr>
          </a:p>
          <a:p>
            <a:pPr marL="0" marR="0" lvl="0" indent="0" algn="ctr" rtl="0">
              <a:lnSpc>
                <a:spcPct val="100000"/>
              </a:lnSpc>
              <a:spcBef>
                <a:spcPts val="30"/>
              </a:spcBef>
              <a:spcAft>
                <a:spcPts val="0"/>
              </a:spcAft>
              <a:buClr>
                <a:srgbClr val="000000"/>
              </a:buClr>
              <a:buSzPts val="3000"/>
              <a:buFont typeface="Arial"/>
              <a:buNone/>
            </a:pPr>
            <a:r>
              <a:rPr lang="en-US" sz="2400" b="0" i="0" u="none" strike="noStrike" cap="none" dirty="0">
                <a:solidFill>
                  <a:schemeClr val="bg1"/>
                </a:solidFill>
                <a:latin typeface="Calibri"/>
                <a:ea typeface="Calibri"/>
                <a:cs typeface="Calibri"/>
                <a:sym typeface="Calibri"/>
              </a:rPr>
              <a:t>RUHS/UCR Family Medicine Program</a:t>
            </a:r>
            <a:endParaRPr sz="2400" b="0" i="0" u="none" strike="noStrike" cap="none" dirty="0">
              <a:solidFill>
                <a:schemeClr val="bg1"/>
              </a:solidFill>
              <a:latin typeface="Calibri"/>
              <a:ea typeface="Calibri"/>
              <a:cs typeface="Calibri"/>
              <a:sym typeface="Calibri"/>
            </a:endParaRPr>
          </a:p>
        </p:txBody>
      </p:sp>
      <p:sp>
        <p:nvSpPr>
          <p:cNvPr id="53" name="Google Shape;53;p1"/>
          <p:cNvSpPr txBox="1"/>
          <p:nvPr/>
        </p:nvSpPr>
        <p:spPr>
          <a:xfrm>
            <a:off x="13463155" y="6293946"/>
            <a:ext cx="6119141" cy="388311"/>
          </a:xfrm>
          <a:prstGeom prst="rect">
            <a:avLst/>
          </a:prstGeom>
          <a:solidFill>
            <a:srgbClr val="385D8A"/>
          </a:solidFill>
          <a:ln>
            <a:noFill/>
          </a:ln>
        </p:spPr>
        <p:txBody>
          <a:bodyPr spcFirstLastPara="1" wrap="square" lIns="0" tIns="0" rIns="0" bIns="0" anchor="t" anchorCtr="0">
            <a:spAutoFit/>
          </a:bodyPr>
          <a:lstStyle/>
          <a:p>
            <a:pPr marL="1818639" marR="0" lvl="0" indent="0" algn="just" rtl="0">
              <a:lnSpc>
                <a:spcPct val="103061"/>
              </a:lnSpc>
              <a:spcBef>
                <a:spcPts val="0"/>
              </a:spcBef>
              <a:spcAft>
                <a:spcPts val="0"/>
              </a:spcAft>
              <a:buClr>
                <a:srgbClr val="000000"/>
              </a:buClr>
              <a:buSzPts val="2450"/>
              <a:buFont typeface="Arial"/>
              <a:buNone/>
            </a:pPr>
            <a:r>
              <a:rPr lang="en-US" sz="2450" b="1" dirty="0">
                <a:solidFill>
                  <a:srgbClr val="FFFF00"/>
                </a:solidFill>
                <a:latin typeface="Calibri"/>
                <a:ea typeface="Calibri"/>
                <a:cs typeface="Calibri"/>
                <a:sym typeface="Calibri"/>
              </a:rPr>
              <a:t>DISCUSSION</a:t>
            </a:r>
            <a:endParaRPr sz="2450" b="0" i="0" u="none" strike="noStrike" cap="none" dirty="0">
              <a:solidFill>
                <a:schemeClr val="dk1"/>
              </a:solidFill>
              <a:latin typeface="Calibri"/>
              <a:ea typeface="Calibri"/>
              <a:cs typeface="Calibri"/>
              <a:sym typeface="Calibri"/>
            </a:endParaRPr>
          </a:p>
        </p:txBody>
      </p:sp>
      <p:sp>
        <p:nvSpPr>
          <p:cNvPr id="54" name="Google Shape;54;p1"/>
          <p:cNvSpPr/>
          <p:nvPr/>
        </p:nvSpPr>
        <p:spPr>
          <a:xfrm>
            <a:off x="491434" y="171329"/>
            <a:ext cx="1357395" cy="13689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1"/>
          <p:cNvSpPr/>
          <p:nvPr/>
        </p:nvSpPr>
        <p:spPr>
          <a:xfrm>
            <a:off x="18130452" y="127573"/>
            <a:ext cx="1482214" cy="146245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1"/>
          <p:cNvSpPr txBox="1"/>
          <p:nvPr/>
        </p:nvSpPr>
        <p:spPr>
          <a:xfrm>
            <a:off x="463009" y="2448657"/>
            <a:ext cx="6452484" cy="4893608"/>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300"/>
              <a:buFont typeface="Arial"/>
              <a:buNone/>
            </a:pPr>
            <a:r>
              <a:rPr lang="en-US" sz="2400" dirty="0">
                <a:solidFill>
                  <a:schemeClr val="dk1"/>
                </a:solidFill>
                <a:latin typeface="Calibri"/>
                <a:ea typeface="Calibri"/>
                <a:cs typeface="Calibri"/>
                <a:sym typeface="Calibri"/>
              </a:rPr>
              <a:t>A 47 year old male with past medical history of obesity, dyslipidemia, and fatty liver presents with dyspnea. He was recently hospitalized for acute hypoxic respiratory failure secondary to COVID-19 pneumonia six weeks prior where he was treated for COVID pneumonia and cytokine release syndrome with IV dexamethasone, </a:t>
            </a:r>
            <a:r>
              <a:rPr lang="en-US" sz="2400" dirty="0" err="1">
                <a:solidFill>
                  <a:schemeClr val="dk1"/>
                </a:solidFill>
                <a:latin typeface="Calibri"/>
                <a:ea typeface="Calibri"/>
                <a:cs typeface="Calibri"/>
                <a:sym typeface="Calibri"/>
              </a:rPr>
              <a:t>remdesevir</a:t>
            </a:r>
            <a:r>
              <a:rPr lang="en-US" sz="2400" dirty="0">
                <a:solidFill>
                  <a:schemeClr val="dk1"/>
                </a:solidFill>
                <a:latin typeface="Calibri"/>
                <a:ea typeface="Calibri"/>
                <a:cs typeface="Calibri"/>
                <a:sym typeface="Calibri"/>
              </a:rPr>
              <a:t>, and tocilizumab. He was discharged home with oral dexamethasone for 30 days for a total treatment duration of 53 days of steroid use. On presentation , returned with worsening dyspnea despite initial improvement. He was admitted for acute hypoxic respiratory failure. </a:t>
            </a:r>
            <a:endParaRPr sz="2400" dirty="0">
              <a:solidFill>
                <a:schemeClr val="dk1"/>
              </a:solidFill>
              <a:latin typeface="Calibri"/>
              <a:ea typeface="Calibri"/>
              <a:cs typeface="Calibri"/>
              <a:sym typeface="Calibri"/>
            </a:endParaRPr>
          </a:p>
        </p:txBody>
      </p:sp>
      <p:sp>
        <p:nvSpPr>
          <p:cNvPr id="61" name="Google Shape;61;p1"/>
          <p:cNvSpPr txBox="1"/>
          <p:nvPr/>
        </p:nvSpPr>
        <p:spPr>
          <a:xfrm>
            <a:off x="7080250" y="2443585"/>
            <a:ext cx="6096000" cy="11476940"/>
          </a:xfrm>
          <a:prstGeom prst="rect">
            <a:avLst/>
          </a:prstGeom>
          <a:noFill/>
          <a:ln w="9525" cap="flat" cmpd="sng">
            <a:solidFill>
              <a:srgbClr val="4F81B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400" b="1" i="0" u="none" strike="noStrike" cap="none" dirty="0">
                <a:solidFill>
                  <a:schemeClr val="dk1"/>
                </a:solidFill>
                <a:latin typeface="Calibri"/>
                <a:ea typeface="Calibri"/>
                <a:cs typeface="Calibri"/>
                <a:sym typeface="Calibri"/>
              </a:rPr>
              <a:t>LABS:</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r>
              <a:rPr lang="en-US" sz="2400" dirty="0" err="1">
                <a:solidFill>
                  <a:schemeClr val="dk1"/>
                </a:solidFill>
                <a:latin typeface="Calibri"/>
                <a:ea typeface="Calibri"/>
                <a:cs typeface="Calibri"/>
                <a:sym typeface="Calibri"/>
              </a:rPr>
              <a:t>Quantiferon</a:t>
            </a:r>
            <a:r>
              <a:rPr lang="en-US" sz="2400" dirty="0">
                <a:solidFill>
                  <a:schemeClr val="dk1"/>
                </a:solidFill>
                <a:latin typeface="Calibri"/>
                <a:ea typeface="Calibri"/>
                <a:cs typeface="Calibri"/>
                <a:sym typeface="Calibri"/>
              </a:rPr>
              <a:t> Gold - negative</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400" dirty="0">
                <a:solidFill>
                  <a:schemeClr val="dk1"/>
                </a:solidFill>
                <a:latin typeface="Calibri"/>
                <a:ea typeface="Calibri"/>
                <a:cs typeface="Calibri"/>
                <a:sym typeface="Calibri"/>
              </a:rPr>
              <a:t>HIV - negative</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400" dirty="0">
                <a:solidFill>
                  <a:schemeClr val="dk1"/>
                </a:solidFill>
                <a:latin typeface="Calibri"/>
                <a:ea typeface="Calibri"/>
                <a:cs typeface="Calibri"/>
                <a:sym typeface="Calibri"/>
              </a:rPr>
              <a:t>Histoplasmosis - negative  </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400" dirty="0">
                <a:solidFill>
                  <a:schemeClr val="dk1"/>
                </a:solidFill>
                <a:latin typeface="Calibri"/>
                <a:ea typeface="Calibri"/>
                <a:cs typeface="Calibri"/>
                <a:sym typeface="Calibri"/>
              </a:rPr>
              <a:t>Coccidioides - negative </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400" dirty="0">
                <a:solidFill>
                  <a:schemeClr val="dk1"/>
                </a:solidFill>
                <a:latin typeface="Calibri"/>
                <a:ea typeface="Calibri"/>
                <a:cs typeface="Calibri"/>
                <a:sym typeface="Calibri"/>
              </a:rPr>
              <a:t>Cryptococcus - negative </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400" dirty="0">
                <a:solidFill>
                  <a:schemeClr val="dk1"/>
                </a:solidFill>
                <a:latin typeface="Calibri"/>
                <a:ea typeface="Calibri"/>
                <a:cs typeface="Calibri"/>
                <a:sym typeface="Calibri"/>
              </a:rPr>
              <a:t>Aspergillus Ag - negative</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400" dirty="0">
                <a:solidFill>
                  <a:schemeClr val="dk1"/>
                </a:solidFill>
                <a:latin typeface="Calibri"/>
                <a:ea typeface="Calibri"/>
                <a:cs typeface="Calibri"/>
                <a:sym typeface="Calibri"/>
              </a:rPr>
              <a:t>Beta-D Glucan - positive</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400" dirty="0">
                <a:solidFill>
                  <a:schemeClr val="dk1"/>
                </a:solidFill>
                <a:latin typeface="Calibri"/>
                <a:ea typeface="Calibri"/>
                <a:cs typeface="Calibri"/>
                <a:sym typeface="Calibri"/>
              </a:rPr>
              <a:t>D-Dimer - 0.83</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400" b="1" dirty="0">
                <a:solidFill>
                  <a:schemeClr val="dk1"/>
                </a:solidFill>
                <a:latin typeface="Calibri"/>
                <a:ea typeface="Calibri"/>
                <a:cs typeface="Calibri"/>
                <a:sym typeface="Calibri"/>
              </a:rPr>
              <a:t>MICRO/PATHOLOGY:</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400" dirty="0">
                <a:solidFill>
                  <a:schemeClr val="dk1"/>
                </a:solidFill>
                <a:latin typeface="Calibri"/>
                <a:ea typeface="Calibri"/>
                <a:cs typeface="Calibri"/>
                <a:sym typeface="Calibri"/>
              </a:rPr>
              <a:t>Sputum cultures negative for acid fast, bacteria, or fungal  </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400" dirty="0">
                <a:solidFill>
                  <a:schemeClr val="dk1"/>
                </a:solidFill>
                <a:latin typeface="Calibri"/>
                <a:ea typeface="Calibri"/>
                <a:cs typeface="Calibri"/>
                <a:sym typeface="Calibri"/>
              </a:rPr>
              <a:t>Flexible fiberoptic bronchoscopy positive for Pneumocystis carinii.</a:t>
            </a:r>
            <a:endParaRPr sz="1800" dirty="0"/>
          </a:p>
          <a:p>
            <a:pPr marL="0" marR="0" lvl="0" indent="0" algn="l" rtl="0">
              <a:lnSpc>
                <a:spcPct val="100000"/>
              </a:lnSpc>
              <a:spcBef>
                <a:spcPts val="0"/>
              </a:spcBef>
              <a:spcAft>
                <a:spcPts val="0"/>
              </a:spcAft>
              <a:buClr>
                <a:srgbClr val="000000"/>
              </a:buClr>
              <a:buSzPts val="2300"/>
              <a:buFont typeface="Arial"/>
              <a:buNone/>
            </a:pPr>
            <a:endParaRPr sz="1800" dirty="0"/>
          </a:p>
          <a:p>
            <a:pPr marL="0" marR="0" lvl="0" indent="0" algn="l" rtl="0">
              <a:lnSpc>
                <a:spcPct val="100000"/>
              </a:lnSpc>
              <a:spcBef>
                <a:spcPts val="0"/>
              </a:spcBef>
              <a:spcAft>
                <a:spcPts val="0"/>
              </a:spcAft>
              <a:buClr>
                <a:srgbClr val="000000"/>
              </a:buClr>
              <a:buSzPts val="2300"/>
              <a:buFont typeface="Arial"/>
              <a:buNone/>
            </a:pPr>
            <a:r>
              <a:rPr lang="en-US" sz="2400" b="1" i="0" u="none" strike="noStrike" cap="none" dirty="0">
                <a:solidFill>
                  <a:schemeClr val="dk1"/>
                </a:solidFill>
                <a:latin typeface="Calibri"/>
                <a:ea typeface="Calibri"/>
                <a:cs typeface="Calibri"/>
                <a:sym typeface="Calibri"/>
              </a:rPr>
              <a:t>IMAGING:</a:t>
            </a:r>
            <a:endParaRPr sz="2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2300"/>
              <a:buFont typeface="Arial"/>
              <a:buNone/>
            </a:pPr>
            <a:r>
              <a:rPr lang="en-US" sz="2300" dirty="0">
                <a:solidFill>
                  <a:schemeClr val="dk1"/>
                </a:solidFill>
                <a:latin typeface="Calibri"/>
                <a:ea typeface="Calibri"/>
                <a:cs typeface="Calibri"/>
                <a:sym typeface="Calibri"/>
              </a:rPr>
              <a:t>CT- Angio of the chest with and without contrast showed moderate diffuse bilateral interstitial thickening associated with ground glass opacities. </a:t>
            </a:r>
            <a:endParaRPr sz="2300" b="0" i="0" u="none" strike="noStrike" cap="none" dirty="0">
              <a:solidFill>
                <a:schemeClr val="dk1"/>
              </a:solidFill>
              <a:latin typeface="Calibri"/>
              <a:ea typeface="Calibri"/>
              <a:cs typeface="Calibri"/>
              <a:sym typeface="Calibri"/>
            </a:endParaRPr>
          </a:p>
        </p:txBody>
      </p:sp>
      <p:grpSp>
        <p:nvGrpSpPr>
          <p:cNvPr id="62" name="Google Shape;62;p1"/>
          <p:cNvGrpSpPr/>
          <p:nvPr/>
        </p:nvGrpSpPr>
        <p:grpSpPr>
          <a:xfrm>
            <a:off x="450747" y="7560599"/>
            <a:ext cx="6505548" cy="6360003"/>
            <a:chOff x="661961" y="5908164"/>
            <a:chExt cx="6140337" cy="7534610"/>
          </a:xfrm>
        </p:grpSpPr>
        <p:sp>
          <p:nvSpPr>
            <p:cNvPr id="63" name="Google Shape;63;p1"/>
            <p:cNvSpPr txBox="1"/>
            <p:nvPr/>
          </p:nvSpPr>
          <p:spPr>
            <a:xfrm>
              <a:off x="664971" y="5908164"/>
              <a:ext cx="6137327" cy="460027"/>
            </a:xfrm>
            <a:prstGeom prst="rect">
              <a:avLst/>
            </a:prstGeom>
            <a:solidFill>
              <a:srgbClr val="385D8A"/>
            </a:solidFill>
            <a:ln>
              <a:noFill/>
            </a:ln>
          </p:spPr>
          <p:txBody>
            <a:bodyPr spcFirstLastPara="1" wrap="square" lIns="0" tIns="0" rIns="0" bIns="0" anchor="t" anchorCtr="0">
              <a:spAutoFit/>
            </a:bodyPr>
            <a:lstStyle/>
            <a:p>
              <a:pPr marL="1588" marR="0" lvl="0" indent="0" algn="ctr" rtl="0">
                <a:lnSpc>
                  <a:spcPct val="102857"/>
                </a:lnSpc>
                <a:spcBef>
                  <a:spcPts val="0"/>
                </a:spcBef>
                <a:spcAft>
                  <a:spcPts val="0"/>
                </a:spcAft>
                <a:buClr>
                  <a:srgbClr val="000000"/>
                </a:buClr>
                <a:buSzPts val="2450"/>
                <a:buFont typeface="Arial"/>
                <a:buNone/>
              </a:pPr>
              <a:r>
                <a:rPr lang="en-US" sz="2450" b="1" i="0" u="none" strike="noStrike" cap="none">
                  <a:solidFill>
                    <a:srgbClr val="FFFF00"/>
                  </a:solidFill>
                  <a:latin typeface="Calibri"/>
                  <a:ea typeface="Calibri"/>
                  <a:cs typeface="Calibri"/>
                  <a:sym typeface="Calibri"/>
                </a:rPr>
                <a:t>PHYSICAL EXAM</a:t>
              </a:r>
              <a:endParaRPr sz="2450" b="1" i="0" u="none" strike="noStrike" cap="none">
                <a:solidFill>
                  <a:srgbClr val="FFFF00"/>
                </a:solidFill>
                <a:latin typeface="Calibri"/>
                <a:ea typeface="Calibri"/>
                <a:cs typeface="Calibri"/>
                <a:sym typeface="Calibri"/>
              </a:endParaRPr>
            </a:p>
          </p:txBody>
        </p:sp>
        <p:sp>
          <p:nvSpPr>
            <p:cNvPr id="64" name="Google Shape;64;p1"/>
            <p:cNvSpPr txBox="1"/>
            <p:nvPr/>
          </p:nvSpPr>
          <p:spPr>
            <a:xfrm>
              <a:off x="661961" y="6330974"/>
              <a:ext cx="6113400" cy="7111800"/>
            </a:xfrm>
            <a:prstGeom prst="rect">
              <a:avLst/>
            </a:prstGeom>
            <a:noFill/>
            <a:ln w="9525" cap="flat" cmpd="sng">
              <a:solidFill>
                <a:srgbClr val="4F81BD"/>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300"/>
                <a:buFont typeface="Arial"/>
                <a:buNone/>
              </a:pPr>
              <a:r>
                <a:rPr lang="en-US" sz="2400" b="1" i="0" u="none" strike="noStrike" cap="none" dirty="0">
                  <a:solidFill>
                    <a:schemeClr val="dk1"/>
                  </a:solidFill>
                  <a:latin typeface="Calibri"/>
                  <a:ea typeface="Calibri"/>
                  <a:cs typeface="Calibri"/>
                  <a:sym typeface="Calibri"/>
                </a:rPr>
                <a:t>Vital</a:t>
              </a:r>
              <a:r>
                <a:rPr lang="en-US" sz="2400" b="0" i="0" u="none" strike="noStrike" cap="none" dirty="0">
                  <a:solidFill>
                    <a:schemeClr val="dk1"/>
                  </a:solidFill>
                  <a:latin typeface="Calibri"/>
                  <a:ea typeface="Calibri"/>
                  <a:cs typeface="Calibri"/>
                  <a:sym typeface="Calibri"/>
                </a:rPr>
                <a:t> </a:t>
              </a:r>
              <a:r>
                <a:rPr lang="en-US" sz="2400" b="1" i="0" u="none" strike="noStrike" cap="none" dirty="0">
                  <a:solidFill>
                    <a:schemeClr val="dk1"/>
                  </a:solidFill>
                  <a:latin typeface="Calibri"/>
                  <a:ea typeface="Calibri"/>
                  <a:cs typeface="Calibri"/>
                  <a:sym typeface="Calibri"/>
                </a:rPr>
                <a:t>signs</a:t>
              </a:r>
              <a:r>
                <a:rPr lang="en-US" sz="2400" b="0" i="0" u="none" strike="noStrike" cap="none"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T 101.7, HR 106, BP 88/60, 87% on RA</a:t>
              </a:r>
              <a:endParaRPr sz="15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300"/>
                <a:buFont typeface="Arial"/>
                <a:buNone/>
              </a:pPr>
              <a:r>
                <a:rPr lang="en-US" sz="2400" b="1" dirty="0">
                  <a:solidFill>
                    <a:schemeClr val="dk1"/>
                  </a:solidFill>
                  <a:latin typeface="Calibri"/>
                  <a:ea typeface="Calibri"/>
                  <a:cs typeface="Calibri"/>
                  <a:sym typeface="Calibri"/>
                </a:rPr>
                <a:t>Constitutional: </a:t>
              </a:r>
              <a:r>
                <a:rPr lang="en-US" sz="2400" dirty="0">
                  <a:solidFill>
                    <a:schemeClr val="dk1"/>
                  </a:solidFill>
                  <a:latin typeface="Calibri"/>
                  <a:ea typeface="Calibri"/>
                  <a:cs typeface="Calibri"/>
                  <a:sym typeface="Calibri"/>
                </a:rPr>
                <a:t>Obese, alert and oriented x3, Respiratory distress. Diaphoretic. Cooperative.</a:t>
              </a:r>
              <a:r>
                <a:rPr lang="en-US"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300"/>
                <a:buFont typeface="Arial"/>
                <a:buNone/>
              </a:pPr>
              <a:r>
                <a:rPr lang="en-US" sz="2400" b="1" dirty="0">
                  <a:solidFill>
                    <a:schemeClr val="dk1"/>
                  </a:solidFill>
                  <a:latin typeface="Calibri"/>
                  <a:ea typeface="Calibri"/>
                  <a:cs typeface="Calibri"/>
                  <a:sym typeface="Calibri"/>
                </a:rPr>
                <a:t>HEENT: </a:t>
              </a:r>
              <a:r>
                <a:rPr lang="en-US" sz="2400" dirty="0">
                  <a:solidFill>
                    <a:schemeClr val="dk1"/>
                  </a:solidFill>
                  <a:latin typeface="Calibri"/>
                  <a:ea typeface="Calibri"/>
                  <a:cs typeface="Calibri"/>
                  <a:sym typeface="Calibri"/>
                </a:rPr>
                <a:t>No prominent craniofacial abnormalities; vision grossly intact, EOMI, neck supple and nontender</a:t>
              </a: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300"/>
                <a:buFont typeface="Arial"/>
                <a:buNone/>
              </a:pPr>
              <a:r>
                <a:rPr lang="en-US" sz="2400" b="1" dirty="0">
                  <a:solidFill>
                    <a:schemeClr val="dk1"/>
                  </a:solidFill>
                  <a:latin typeface="Calibri"/>
                  <a:ea typeface="Calibri"/>
                  <a:cs typeface="Calibri"/>
                  <a:sym typeface="Calibri"/>
                </a:rPr>
                <a:t>Cardiac: </a:t>
              </a:r>
              <a:r>
                <a:rPr lang="en-US" sz="2400" dirty="0">
                  <a:solidFill>
                    <a:schemeClr val="dk1"/>
                  </a:solidFill>
                  <a:latin typeface="Calibri"/>
                  <a:ea typeface="Calibri"/>
                  <a:cs typeface="Calibri"/>
                  <a:sym typeface="Calibri"/>
                </a:rPr>
                <a:t>RRR, S1/S2, no murmur</a:t>
              </a: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300"/>
                <a:buFont typeface="Arial"/>
                <a:buNone/>
              </a:pPr>
              <a:r>
                <a:rPr lang="en-US" sz="2400" b="1" dirty="0">
                  <a:solidFill>
                    <a:schemeClr val="dk1"/>
                  </a:solidFill>
                  <a:latin typeface="Calibri"/>
                  <a:ea typeface="Calibri"/>
                  <a:cs typeface="Calibri"/>
                  <a:sym typeface="Calibri"/>
                </a:rPr>
                <a:t>Respiratory: </a:t>
              </a:r>
              <a:r>
                <a:rPr lang="en-US" sz="2400" dirty="0">
                  <a:solidFill>
                    <a:schemeClr val="dk1"/>
                  </a:solidFill>
                  <a:latin typeface="Calibri"/>
                  <a:ea typeface="Calibri"/>
                  <a:cs typeface="Calibri"/>
                  <a:sym typeface="Calibri"/>
                </a:rPr>
                <a:t>Diffuse rhonchi in all lung fields, increased work of breathing, symmetrical rise and fall of chest wall </a:t>
              </a: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300"/>
                <a:buFont typeface="Arial"/>
                <a:buNone/>
              </a:pPr>
              <a:r>
                <a:rPr lang="en-US" sz="2400" b="1" dirty="0">
                  <a:solidFill>
                    <a:schemeClr val="dk1"/>
                  </a:solidFill>
                  <a:latin typeface="Calibri"/>
                  <a:ea typeface="Calibri"/>
                  <a:cs typeface="Calibri"/>
                  <a:sym typeface="Calibri"/>
                </a:rPr>
                <a:t>Abdomen: </a:t>
              </a:r>
              <a:r>
                <a:rPr lang="en-US" sz="2400" dirty="0">
                  <a:solidFill>
                    <a:schemeClr val="dk1"/>
                  </a:solidFill>
                  <a:latin typeface="Calibri"/>
                  <a:ea typeface="Calibri"/>
                  <a:cs typeface="Calibri"/>
                  <a:sym typeface="Calibri"/>
                </a:rPr>
                <a:t>Bowel sounds present, soft, nontender, nondistended</a:t>
              </a: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300"/>
                <a:buFont typeface="Arial"/>
                <a:buNone/>
              </a:pPr>
              <a:r>
                <a:rPr lang="en-US" sz="2400" b="1" dirty="0">
                  <a:solidFill>
                    <a:schemeClr val="dk1"/>
                  </a:solidFill>
                  <a:latin typeface="Calibri"/>
                  <a:ea typeface="Calibri"/>
                  <a:cs typeface="Calibri"/>
                  <a:sym typeface="Calibri"/>
                </a:rPr>
                <a:t>Musculoskeletal: </a:t>
              </a:r>
              <a:r>
                <a:rPr lang="en-US" sz="2400" dirty="0">
                  <a:solidFill>
                    <a:schemeClr val="dk1"/>
                  </a:solidFill>
                  <a:latin typeface="Calibri"/>
                  <a:ea typeface="Calibri"/>
                  <a:cs typeface="Calibri"/>
                  <a:sym typeface="Calibri"/>
                </a:rPr>
                <a:t>no noted deformities, edema of bilateral LE</a:t>
              </a: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300"/>
                <a:buFont typeface="Arial"/>
                <a:buNone/>
              </a:pPr>
              <a:r>
                <a:rPr lang="en-US" sz="2400" dirty="0">
                  <a:solidFill>
                    <a:schemeClr val="dk1"/>
                  </a:solidFill>
                  <a:latin typeface="Calibri"/>
                  <a:ea typeface="Calibri"/>
                  <a:cs typeface="Calibri"/>
                  <a:sym typeface="Calibri"/>
                </a:rPr>
                <a:t> </a:t>
              </a:r>
              <a:r>
                <a:rPr lang="en-US" sz="2400" b="1" dirty="0">
                  <a:solidFill>
                    <a:schemeClr val="dk1"/>
                  </a:solidFill>
                  <a:latin typeface="Calibri"/>
                  <a:ea typeface="Calibri"/>
                  <a:cs typeface="Calibri"/>
                  <a:sym typeface="Calibri"/>
                </a:rPr>
                <a:t>Neurological: </a:t>
              </a:r>
              <a:r>
                <a:rPr lang="en-US" sz="2400" dirty="0">
                  <a:solidFill>
                    <a:schemeClr val="dk1"/>
                  </a:solidFill>
                  <a:latin typeface="Calibri"/>
                  <a:ea typeface="Calibri"/>
                  <a:cs typeface="Calibri"/>
                  <a:sym typeface="Calibri"/>
                </a:rPr>
                <a:t>Cranial nerves are grossly intact, strength 5/5 B/L UE and LE</a:t>
              </a:r>
              <a:endParaRPr sz="2400" b="1" dirty="0">
                <a:solidFill>
                  <a:schemeClr val="dk1"/>
                </a:solidFill>
                <a:latin typeface="Calibri"/>
                <a:ea typeface="Calibri"/>
                <a:cs typeface="Calibri"/>
                <a:sym typeface="Calibri"/>
              </a:endParaRPr>
            </a:p>
          </p:txBody>
        </p:sp>
      </p:grpSp>
      <p:sp>
        <p:nvSpPr>
          <p:cNvPr id="67" name="Google Shape;67;p1"/>
          <p:cNvSpPr/>
          <p:nvPr/>
        </p:nvSpPr>
        <p:spPr>
          <a:xfrm>
            <a:off x="13439042" y="2435560"/>
            <a:ext cx="6095027" cy="3524001"/>
          </a:xfrm>
          <a:prstGeom prst="rect">
            <a:avLst/>
          </a:prstGeom>
          <a:noFill/>
          <a:ln w="9525" cap="flat" cmpd="sng">
            <a:solidFill>
              <a:srgbClr val="4F81BD"/>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800" b="1" i="0" u="none" strike="noStrike" cap="none" dirty="0">
                <a:solidFill>
                  <a:schemeClr val="dk1"/>
                </a:solidFill>
                <a:latin typeface="Calibri"/>
                <a:ea typeface="Calibri"/>
                <a:cs typeface="Calibri"/>
                <a:sym typeface="Calibri"/>
              </a:rPr>
              <a:t>OUTCOME:</a:t>
            </a:r>
            <a:endParaRPr lang="en-US" sz="28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He was started on Bactrim receiving 3 doses with significantly improvement. He was discharged on Bactrim for 3 weeks</a:t>
            </a:r>
          </a:p>
          <a:p>
            <a:pPr marL="0" marR="0" lvl="0" indent="0" algn="just" rtl="0">
              <a:lnSpc>
                <a:spcPct val="100000"/>
              </a:lnSpc>
              <a:spcBef>
                <a:spcPts val="0"/>
              </a:spcBef>
              <a:spcAft>
                <a:spcPts val="0"/>
              </a:spcAft>
              <a:buClr>
                <a:srgbClr val="000000"/>
              </a:buClr>
              <a:buSzPts val="2000"/>
              <a:buFont typeface="Arial"/>
              <a:buNone/>
            </a:pPr>
            <a:br>
              <a:rPr lang="en-US" sz="2300" b="0"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FOLLOW-UP:</a:t>
            </a:r>
            <a:endParaRPr lang="en-US" sz="28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On subsequent follow up visits three weeks after discharge, he had resolution of symptoms</a:t>
            </a:r>
            <a:r>
              <a:rPr lang="en-US" sz="2400" dirty="0">
                <a:solidFill>
                  <a:schemeClr val="dk1"/>
                </a:solidFill>
                <a:latin typeface="Calibri"/>
                <a:ea typeface="Calibri"/>
                <a:cs typeface="Calibri"/>
                <a:sym typeface="Calibri"/>
              </a:rPr>
              <a:t> with O2 saturation of</a:t>
            </a:r>
            <a:r>
              <a:rPr lang="en-US" sz="2400" b="0" i="0" u="none" strike="noStrike" cap="none" dirty="0">
                <a:solidFill>
                  <a:schemeClr val="dk1"/>
                </a:solidFill>
                <a:latin typeface="Calibri"/>
                <a:ea typeface="Calibri"/>
                <a:cs typeface="Calibri"/>
                <a:sym typeface="Calibri"/>
              </a:rPr>
              <a:t> 94% on room air.</a:t>
            </a:r>
            <a:endParaRPr sz="2400" b="0" i="0" u="none" strike="noStrike" cap="none" dirty="0">
              <a:solidFill>
                <a:schemeClr val="dk1"/>
              </a:solidFill>
              <a:latin typeface="Calibri"/>
              <a:ea typeface="Calibri"/>
              <a:cs typeface="Calibri"/>
              <a:sym typeface="Calibri"/>
            </a:endParaRPr>
          </a:p>
        </p:txBody>
      </p:sp>
      <p:sp>
        <p:nvSpPr>
          <p:cNvPr id="68" name="Google Shape;68;p1"/>
          <p:cNvSpPr txBox="1"/>
          <p:nvPr/>
        </p:nvSpPr>
        <p:spPr>
          <a:xfrm>
            <a:off x="13463154" y="6682257"/>
            <a:ext cx="6095027" cy="7248098"/>
          </a:xfrm>
          <a:prstGeom prst="rect">
            <a:avLst/>
          </a:prstGeom>
          <a:noFill/>
          <a:ln w="9525" cap="flat" cmpd="sng">
            <a:solidFill>
              <a:srgbClr val="4F81BD"/>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lang="en-US" sz="26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600" dirty="0">
                <a:solidFill>
                  <a:schemeClr val="dk1"/>
                </a:solidFill>
                <a:latin typeface="Calibri"/>
                <a:ea typeface="Calibri"/>
                <a:cs typeface="Calibri"/>
                <a:sym typeface="Calibri"/>
              </a:rPr>
              <a:t>The use of high dose or prolonged courses of steroids are proven to reduce mortality rates in hospitalized patients with COVID-19 infection and respiratory failure who required supplemental oxygen (4). Given that their mechanism involves suppression of the immune system, they can weaken the body’s ability to fight opportunistic infections such as PCP with greater risk with conjunctive use of immune modulators, tocilizumab. Pneumocystis pneumonia should be considered on the differential for a patient who has been treated for COVID-19 with dexamethasone or tocilizumab and presents with worsening or recurrent symptoms.</a:t>
            </a:r>
          </a:p>
          <a:p>
            <a:pPr marL="0" marR="0" lvl="0" indent="0" algn="l" rtl="0">
              <a:lnSpc>
                <a:spcPct val="100000"/>
              </a:lnSpc>
              <a:spcBef>
                <a:spcPts val="0"/>
              </a:spcBef>
              <a:spcAft>
                <a:spcPts val="0"/>
              </a:spcAft>
              <a:buClr>
                <a:srgbClr val="000000"/>
              </a:buClr>
              <a:buSzPts val="2000"/>
              <a:buFont typeface="Arial"/>
              <a:buNone/>
            </a:pPr>
            <a:endParaRPr sz="2300" b="0" i="0" u="none" strike="noStrike" cap="none" dirty="0">
              <a:solidFill>
                <a:schemeClr val="dk1"/>
              </a:solidFill>
              <a:latin typeface="Calibri"/>
              <a:ea typeface="Calibri"/>
              <a:cs typeface="Calibri"/>
              <a:sym typeface="Calibri"/>
            </a:endParaRPr>
          </a:p>
        </p:txBody>
      </p:sp>
      <p:sp>
        <p:nvSpPr>
          <p:cNvPr id="72" name="Google Shape;72;p1"/>
          <p:cNvSpPr txBox="1"/>
          <p:nvPr/>
        </p:nvSpPr>
        <p:spPr>
          <a:xfrm>
            <a:off x="491434" y="14255932"/>
            <a:ext cx="6464862" cy="498598"/>
          </a:xfrm>
          <a:prstGeom prst="rect">
            <a:avLst/>
          </a:prstGeom>
          <a:solidFill>
            <a:srgbClr val="385D8A"/>
          </a:solidFill>
          <a:ln>
            <a:noFill/>
          </a:ln>
        </p:spPr>
        <p:txBody>
          <a:bodyPr spcFirstLastPara="1" wrap="square" lIns="0" tIns="0" rIns="0" bIns="0" anchor="ctr" anchorCtr="0">
            <a:spAutoFit/>
          </a:bodyPr>
          <a:lstStyle/>
          <a:p>
            <a:pPr marL="0" marR="0" lvl="0" indent="0" algn="ctr" rtl="0">
              <a:lnSpc>
                <a:spcPct val="180000"/>
              </a:lnSpc>
              <a:spcBef>
                <a:spcPts val="0"/>
              </a:spcBef>
              <a:spcAft>
                <a:spcPts val="0"/>
              </a:spcAft>
              <a:buClr>
                <a:srgbClr val="000000"/>
              </a:buClr>
              <a:buSzPts val="1400"/>
              <a:buFont typeface="Arial"/>
              <a:buNone/>
            </a:pPr>
            <a:r>
              <a:rPr lang="en-US" sz="1800" b="1" i="0" u="none" strike="noStrike" cap="none" dirty="0">
                <a:solidFill>
                  <a:srgbClr val="FFFF00"/>
                </a:solidFill>
                <a:latin typeface="Calibri"/>
                <a:ea typeface="Calibri"/>
                <a:cs typeface="Calibri"/>
                <a:sym typeface="Calibri"/>
              </a:rPr>
              <a:t>REFERENCES</a:t>
            </a:r>
            <a:endParaRPr lang="en-US" sz="1400" b="1" i="0" u="none" strike="noStrike" cap="none" dirty="0">
              <a:solidFill>
                <a:srgbClr val="FFFF00"/>
              </a:solidFill>
              <a:latin typeface="Calibri"/>
              <a:ea typeface="Calibri"/>
              <a:cs typeface="Calibri"/>
              <a:sym typeface="Calibri"/>
            </a:endParaRPr>
          </a:p>
        </p:txBody>
      </p:sp>
      <p:pic>
        <p:nvPicPr>
          <p:cNvPr id="73" name="Google Shape;73;p1"/>
          <p:cNvPicPr preferRelativeResize="0"/>
          <p:nvPr/>
        </p:nvPicPr>
        <p:blipFill>
          <a:blip r:embed="rId5">
            <a:alphaModFix/>
          </a:blip>
          <a:stretch>
            <a:fillRect/>
          </a:stretch>
        </p:blipFill>
        <p:spPr>
          <a:xfrm>
            <a:off x="7239337" y="8602829"/>
            <a:ext cx="5832299" cy="3880850"/>
          </a:xfrm>
          <a:prstGeom prst="rect">
            <a:avLst/>
          </a:prstGeom>
          <a:noFill/>
          <a:ln>
            <a:noFill/>
          </a:ln>
        </p:spPr>
      </p:pic>
      <p:sp>
        <p:nvSpPr>
          <p:cNvPr id="74" name="Google Shape;74;p1"/>
          <p:cNvSpPr txBox="1"/>
          <p:nvPr/>
        </p:nvSpPr>
        <p:spPr>
          <a:xfrm>
            <a:off x="7080250" y="13951250"/>
            <a:ext cx="12725623" cy="1107965"/>
          </a:xfrm>
          <a:prstGeom prst="rect">
            <a:avLst/>
          </a:prstGeom>
          <a:noFill/>
          <a:ln>
            <a:noFill/>
          </a:ln>
        </p:spPr>
        <p:txBody>
          <a:bodyPr spcFirstLastPara="1" wrap="square" lIns="91425" tIns="91425" rIns="91425" bIns="91425" anchor="t" anchorCtr="0">
            <a:spAutoFit/>
          </a:bodyPr>
          <a:lstStyle/>
          <a:p>
            <a:pPr marL="0" lvl="0" indent="0" algn="l" rtl="0">
              <a:lnSpc>
                <a:spcPct val="100000"/>
              </a:lnSpc>
              <a:buClr>
                <a:schemeClr val="dk1"/>
              </a:buClr>
              <a:buSzPts val="1100"/>
              <a:buFont typeface="Arial"/>
              <a:buNone/>
            </a:pPr>
            <a:r>
              <a:rPr lang="en-US" sz="1200" dirty="0">
                <a:solidFill>
                  <a:schemeClr val="dk1"/>
                </a:solidFill>
                <a:highlight>
                  <a:srgbClr val="FFFFFF"/>
                </a:highlight>
                <a:latin typeface="Calibri"/>
                <a:ea typeface="Calibri"/>
                <a:cs typeface="Calibri"/>
                <a:sym typeface="Calibri"/>
              </a:rPr>
              <a:t>1. </a:t>
            </a:r>
            <a:r>
              <a:rPr lang="en-US" sz="1200" dirty="0" err="1">
                <a:solidFill>
                  <a:srgbClr val="303030"/>
                </a:solidFill>
                <a:highlight>
                  <a:srgbClr val="FFFFFF"/>
                </a:highlight>
                <a:latin typeface="Calibri"/>
                <a:ea typeface="Calibri"/>
                <a:cs typeface="Calibri"/>
                <a:sym typeface="Calibri"/>
              </a:rPr>
              <a:t>Sokulska</a:t>
            </a:r>
            <a:r>
              <a:rPr lang="en-US" sz="1200" dirty="0">
                <a:solidFill>
                  <a:srgbClr val="303030"/>
                </a:solidFill>
                <a:highlight>
                  <a:srgbClr val="FFFFFF"/>
                </a:highlight>
                <a:latin typeface="Calibri"/>
                <a:ea typeface="Calibri"/>
                <a:cs typeface="Calibri"/>
                <a:sym typeface="Calibri"/>
              </a:rPr>
              <a:t> M, </a:t>
            </a:r>
            <a:r>
              <a:rPr lang="en-US" sz="1200" dirty="0" err="1">
                <a:solidFill>
                  <a:srgbClr val="303030"/>
                </a:solidFill>
                <a:highlight>
                  <a:srgbClr val="FFFFFF"/>
                </a:highlight>
                <a:latin typeface="Calibri"/>
                <a:ea typeface="Calibri"/>
                <a:cs typeface="Calibri"/>
                <a:sym typeface="Calibri"/>
              </a:rPr>
              <a:t>Kicia</a:t>
            </a:r>
            <a:r>
              <a:rPr lang="en-US" sz="1200" dirty="0">
                <a:solidFill>
                  <a:srgbClr val="303030"/>
                </a:solidFill>
                <a:highlight>
                  <a:srgbClr val="FFFFFF"/>
                </a:highlight>
                <a:latin typeface="Calibri"/>
                <a:ea typeface="Calibri"/>
                <a:cs typeface="Calibri"/>
                <a:sym typeface="Calibri"/>
              </a:rPr>
              <a:t> M, </a:t>
            </a:r>
            <a:r>
              <a:rPr lang="en-US" sz="1200" dirty="0" err="1">
                <a:solidFill>
                  <a:srgbClr val="303030"/>
                </a:solidFill>
                <a:highlight>
                  <a:srgbClr val="FFFFFF"/>
                </a:highlight>
                <a:latin typeface="Calibri"/>
                <a:ea typeface="Calibri"/>
                <a:cs typeface="Calibri"/>
                <a:sym typeface="Calibri"/>
              </a:rPr>
              <a:t>Wesołowska</a:t>
            </a:r>
            <a:r>
              <a:rPr lang="en-US" sz="1200" dirty="0">
                <a:solidFill>
                  <a:srgbClr val="303030"/>
                </a:solidFill>
                <a:highlight>
                  <a:srgbClr val="FFFFFF"/>
                </a:highlight>
                <a:latin typeface="Calibri"/>
                <a:ea typeface="Calibri"/>
                <a:cs typeface="Calibri"/>
                <a:sym typeface="Calibri"/>
              </a:rPr>
              <a:t> M, Hendrich AB. Pneumocystis </a:t>
            </a:r>
            <a:r>
              <a:rPr lang="en-US" sz="1200" dirty="0" err="1">
                <a:solidFill>
                  <a:srgbClr val="303030"/>
                </a:solidFill>
                <a:highlight>
                  <a:srgbClr val="FFFFFF"/>
                </a:highlight>
                <a:latin typeface="Calibri"/>
                <a:ea typeface="Calibri"/>
                <a:cs typeface="Calibri"/>
                <a:sym typeface="Calibri"/>
              </a:rPr>
              <a:t>jirovecii</a:t>
            </a:r>
            <a:r>
              <a:rPr lang="en-US" sz="1200" dirty="0">
                <a:solidFill>
                  <a:srgbClr val="303030"/>
                </a:solidFill>
                <a:highlight>
                  <a:srgbClr val="FFFFFF"/>
                </a:highlight>
                <a:latin typeface="Calibri"/>
                <a:ea typeface="Calibri"/>
                <a:cs typeface="Calibri"/>
                <a:sym typeface="Calibri"/>
              </a:rPr>
              <a:t>--from a commensal to pathogen: clinical and diagnostic review. </a:t>
            </a:r>
            <a:r>
              <a:rPr lang="en-US" sz="1200" i="1" dirty="0" err="1">
                <a:solidFill>
                  <a:srgbClr val="303030"/>
                </a:solidFill>
                <a:highlight>
                  <a:srgbClr val="FFFFFF"/>
                </a:highlight>
                <a:latin typeface="Calibri"/>
                <a:ea typeface="Calibri"/>
                <a:cs typeface="Calibri"/>
                <a:sym typeface="Calibri"/>
              </a:rPr>
              <a:t>Parasitol</a:t>
            </a:r>
            <a:r>
              <a:rPr lang="en-US" sz="1200" i="1" dirty="0">
                <a:solidFill>
                  <a:srgbClr val="303030"/>
                </a:solidFill>
                <a:highlight>
                  <a:srgbClr val="FFFFFF"/>
                </a:highlight>
                <a:latin typeface="Calibri"/>
                <a:ea typeface="Calibri"/>
                <a:cs typeface="Calibri"/>
                <a:sym typeface="Calibri"/>
              </a:rPr>
              <a:t> Res</a:t>
            </a:r>
            <a:r>
              <a:rPr lang="en-US" sz="1200" dirty="0">
                <a:solidFill>
                  <a:srgbClr val="303030"/>
                </a:solidFill>
                <a:highlight>
                  <a:srgbClr val="FFFFFF"/>
                </a:highlight>
                <a:latin typeface="Calibri"/>
                <a:ea typeface="Calibri"/>
                <a:cs typeface="Calibri"/>
                <a:sym typeface="Calibri"/>
              </a:rPr>
              <a:t>. 2015;114(10):3577-3585. doi:10.1007/s00436-015-4678-6</a:t>
            </a:r>
            <a:endParaRPr sz="1200" dirty="0">
              <a:solidFill>
                <a:srgbClr val="303030"/>
              </a:solidFill>
              <a:highlight>
                <a:srgbClr val="FFFFFF"/>
              </a:highlight>
              <a:latin typeface="Calibri"/>
              <a:ea typeface="Calibri"/>
              <a:cs typeface="Calibri"/>
              <a:sym typeface="Calibri"/>
            </a:endParaRPr>
          </a:p>
          <a:p>
            <a:pPr marL="0" lvl="0" indent="0" algn="l" rtl="0">
              <a:lnSpc>
                <a:spcPct val="100000"/>
              </a:lnSpc>
              <a:buNone/>
            </a:pPr>
            <a:r>
              <a:rPr lang="en-US" sz="1200" dirty="0">
                <a:solidFill>
                  <a:srgbClr val="303030"/>
                </a:solidFill>
                <a:highlight>
                  <a:srgbClr val="FFFFFF"/>
                </a:highlight>
                <a:latin typeface="Calibri"/>
                <a:ea typeface="Calibri"/>
                <a:cs typeface="Calibri"/>
                <a:sym typeface="Calibri"/>
              </a:rPr>
              <a:t>2. </a:t>
            </a:r>
            <a:r>
              <a:rPr lang="en-US" sz="1200" dirty="0">
                <a:solidFill>
                  <a:srgbClr val="222222"/>
                </a:solidFill>
                <a:highlight>
                  <a:srgbClr val="FFFFFF"/>
                </a:highlight>
                <a:latin typeface="Calibri"/>
                <a:ea typeface="Calibri"/>
                <a:cs typeface="Calibri"/>
                <a:sym typeface="Calibri"/>
              </a:rPr>
              <a:t>McKay LI, </a:t>
            </a:r>
            <a:r>
              <a:rPr lang="en-US" sz="1200" dirty="0" err="1">
                <a:solidFill>
                  <a:srgbClr val="222222"/>
                </a:solidFill>
                <a:highlight>
                  <a:srgbClr val="FFFFFF"/>
                </a:highlight>
                <a:latin typeface="Calibri"/>
                <a:ea typeface="Calibri"/>
                <a:cs typeface="Calibri"/>
                <a:sym typeface="Calibri"/>
              </a:rPr>
              <a:t>Cidlowski</a:t>
            </a:r>
            <a:r>
              <a:rPr lang="en-US" sz="1200" dirty="0">
                <a:solidFill>
                  <a:srgbClr val="222222"/>
                </a:solidFill>
                <a:highlight>
                  <a:srgbClr val="FFFFFF"/>
                </a:highlight>
                <a:latin typeface="Calibri"/>
                <a:ea typeface="Calibri"/>
                <a:cs typeface="Calibri"/>
                <a:sym typeface="Calibri"/>
              </a:rPr>
              <a:t> JA. Physiologic and Pharmacologic Effects of Corticosteroids. In: </a:t>
            </a:r>
            <a:r>
              <a:rPr lang="en-US" sz="1200" dirty="0" err="1">
                <a:solidFill>
                  <a:srgbClr val="222222"/>
                </a:solidFill>
                <a:highlight>
                  <a:srgbClr val="FFFFFF"/>
                </a:highlight>
                <a:latin typeface="Calibri"/>
                <a:ea typeface="Calibri"/>
                <a:cs typeface="Calibri"/>
                <a:sym typeface="Calibri"/>
              </a:rPr>
              <a:t>Kufe</a:t>
            </a:r>
            <a:r>
              <a:rPr lang="en-US" sz="1200" dirty="0">
                <a:solidFill>
                  <a:srgbClr val="222222"/>
                </a:solidFill>
                <a:highlight>
                  <a:srgbClr val="FFFFFF"/>
                </a:highlight>
                <a:latin typeface="Calibri"/>
                <a:ea typeface="Calibri"/>
                <a:cs typeface="Calibri"/>
                <a:sym typeface="Calibri"/>
              </a:rPr>
              <a:t> DW, Pollock RE, </a:t>
            </a:r>
            <a:r>
              <a:rPr lang="en-US" sz="1200" dirty="0" err="1">
                <a:solidFill>
                  <a:srgbClr val="222222"/>
                </a:solidFill>
                <a:highlight>
                  <a:srgbClr val="FFFFFF"/>
                </a:highlight>
                <a:latin typeface="Calibri"/>
                <a:ea typeface="Calibri"/>
                <a:cs typeface="Calibri"/>
                <a:sym typeface="Calibri"/>
              </a:rPr>
              <a:t>Weichselbaum</a:t>
            </a:r>
            <a:r>
              <a:rPr lang="en-US" sz="1200" dirty="0">
                <a:solidFill>
                  <a:srgbClr val="222222"/>
                </a:solidFill>
                <a:highlight>
                  <a:srgbClr val="FFFFFF"/>
                </a:highlight>
                <a:latin typeface="Calibri"/>
                <a:ea typeface="Calibri"/>
                <a:cs typeface="Calibri"/>
                <a:sym typeface="Calibri"/>
              </a:rPr>
              <a:t> RR, et al., editors. Holland-Frei Cancer Medicine. 6th edition. Hamilton (ON): BC Decker; 2003. Available from:</a:t>
            </a:r>
            <a:r>
              <a:rPr lang="en-US" sz="1200" dirty="0">
                <a:solidFill>
                  <a:srgbClr val="222222"/>
                </a:solidFill>
                <a:highlight>
                  <a:srgbClr val="FFFFFF"/>
                </a:highlight>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 </a:t>
            </a:r>
            <a:r>
              <a:rPr lang="en-US" sz="1200" u="sng" dirty="0">
                <a:solidFill>
                  <a:srgbClr val="0563C1"/>
                </a:solidFill>
                <a:highlight>
                  <a:srgbClr val="FFFFFF"/>
                </a:highlight>
                <a:latin typeface="Calibri"/>
                <a:ea typeface="Calibri"/>
                <a:cs typeface="Calibri"/>
                <a:sym typeface="Calibri"/>
                <a:hlinkClick r:id="rId6">
                  <a:extLst>
                    <a:ext uri="{A12FA001-AC4F-418D-AE19-62706E023703}">
                      <ahyp:hlinkClr xmlns:ahyp="http://schemas.microsoft.com/office/drawing/2018/hyperlinkcolor" val="tx"/>
                    </a:ext>
                  </a:extLst>
                </a:hlinkClick>
              </a:rPr>
              <a:t>https://www.ncbi.nlm.nih.gov/books/NBK13780/</a:t>
            </a:r>
            <a:endParaRPr sz="1200" u="sng" dirty="0">
              <a:solidFill>
                <a:srgbClr val="0563C1"/>
              </a:solidFill>
              <a:highlight>
                <a:srgbClr val="FFFFFF"/>
              </a:highlight>
              <a:latin typeface="Calibri"/>
              <a:ea typeface="Calibri"/>
              <a:cs typeface="Calibri"/>
              <a:sym typeface="Calibri"/>
            </a:endParaRPr>
          </a:p>
          <a:p>
            <a:pPr marL="0" lvl="0" indent="0" algn="l" rtl="0">
              <a:lnSpc>
                <a:spcPct val="100000"/>
              </a:lnSpc>
              <a:buNone/>
            </a:pPr>
            <a:r>
              <a:rPr lang="en-US" sz="1200" dirty="0">
                <a:solidFill>
                  <a:srgbClr val="222222"/>
                </a:solidFill>
                <a:highlight>
                  <a:srgbClr val="FFFFFF"/>
                </a:highlight>
                <a:latin typeface="Calibri"/>
                <a:ea typeface="Calibri"/>
                <a:cs typeface="Calibri"/>
                <a:sym typeface="Calibri"/>
              </a:rPr>
              <a:t>3 </a:t>
            </a:r>
            <a:r>
              <a:rPr lang="en-US" sz="1200" dirty="0">
                <a:solidFill>
                  <a:srgbClr val="303030"/>
                </a:solidFill>
                <a:highlight>
                  <a:srgbClr val="FFFFFF"/>
                </a:highlight>
                <a:latin typeface="Calibri"/>
                <a:ea typeface="Calibri"/>
                <a:cs typeface="Calibri"/>
                <a:sym typeface="Calibri"/>
              </a:rPr>
              <a:t>Maude SL, Barrett D, </a:t>
            </a:r>
            <a:r>
              <a:rPr lang="en-US" sz="1200" dirty="0" err="1">
                <a:solidFill>
                  <a:srgbClr val="303030"/>
                </a:solidFill>
                <a:highlight>
                  <a:srgbClr val="FFFFFF"/>
                </a:highlight>
                <a:latin typeface="Calibri"/>
                <a:ea typeface="Calibri"/>
                <a:cs typeface="Calibri"/>
                <a:sym typeface="Calibri"/>
              </a:rPr>
              <a:t>Teachey</a:t>
            </a:r>
            <a:r>
              <a:rPr lang="en-US" sz="1200" dirty="0">
                <a:solidFill>
                  <a:srgbClr val="303030"/>
                </a:solidFill>
                <a:highlight>
                  <a:srgbClr val="FFFFFF"/>
                </a:highlight>
                <a:latin typeface="Calibri"/>
                <a:ea typeface="Calibri"/>
                <a:cs typeface="Calibri"/>
                <a:sym typeface="Calibri"/>
              </a:rPr>
              <a:t> DT, </a:t>
            </a:r>
            <a:r>
              <a:rPr lang="en-US" sz="1200" dirty="0" err="1">
                <a:solidFill>
                  <a:srgbClr val="303030"/>
                </a:solidFill>
                <a:highlight>
                  <a:srgbClr val="FFFFFF"/>
                </a:highlight>
                <a:latin typeface="Calibri"/>
                <a:ea typeface="Calibri"/>
                <a:cs typeface="Calibri"/>
                <a:sym typeface="Calibri"/>
              </a:rPr>
              <a:t>Grupp</a:t>
            </a:r>
            <a:r>
              <a:rPr lang="en-US" sz="1200" dirty="0">
                <a:solidFill>
                  <a:srgbClr val="303030"/>
                </a:solidFill>
                <a:highlight>
                  <a:srgbClr val="FFFFFF"/>
                </a:highlight>
                <a:latin typeface="Calibri"/>
                <a:ea typeface="Calibri"/>
                <a:cs typeface="Calibri"/>
                <a:sym typeface="Calibri"/>
              </a:rPr>
              <a:t> SA. Managing cytokine release syndrome associated with novel T cell-engaging therapies. </a:t>
            </a:r>
            <a:r>
              <a:rPr lang="en-US" sz="1200" i="1" dirty="0">
                <a:solidFill>
                  <a:srgbClr val="303030"/>
                </a:solidFill>
                <a:highlight>
                  <a:srgbClr val="FFFFFF"/>
                </a:highlight>
                <a:latin typeface="Calibri"/>
                <a:ea typeface="Calibri"/>
                <a:cs typeface="Calibri"/>
                <a:sym typeface="Calibri"/>
              </a:rPr>
              <a:t>Cancer J</a:t>
            </a:r>
            <a:r>
              <a:rPr lang="en-US" sz="1200" dirty="0">
                <a:solidFill>
                  <a:srgbClr val="303030"/>
                </a:solidFill>
                <a:highlight>
                  <a:srgbClr val="FFFFFF"/>
                </a:highlight>
                <a:latin typeface="Calibri"/>
                <a:ea typeface="Calibri"/>
                <a:cs typeface="Calibri"/>
                <a:sym typeface="Calibri"/>
              </a:rPr>
              <a:t>. 2014;20(2):119-122. doi:10.1097/PPO.0000000000000035</a:t>
            </a:r>
            <a:endParaRPr dirty="0">
              <a:latin typeface="Calibri"/>
              <a:ea typeface="Calibri"/>
              <a:cs typeface="Calibri"/>
              <a:sym typeface="Calibri"/>
            </a:endParaRPr>
          </a:p>
        </p:txBody>
      </p:sp>
      <p:sp>
        <p:nvSpPr>
          <p:cNvPr id="27" name="Google Shape;53;p1">
            <a:extLst>
              <a:ext uri="{FF2B5EF4-FFF2-40B4-BE49-F238E27FC236}">
                <a16:creationId xmlns:a16="http://schemas.microsoft.com/office/drawing/2014/main" id="{6784F55A-DEA9-9645-9B7F-918907B3B413}"/>
              </a:ext>
            </a:extLst>
          </p:cNvPr>
          <p:cNvSpPr txBox="1"/>
          <p:nvPr/>
        </p:nvSpPr>
        <p:spPr>
          <a:xfrm>
            <a:off x="13439041" y="2047249"/>
            <a:ext cx="6119141" cy="388311"/>
          </a:xfrm>
          <a:prstGeom prst="rect">
            <a:avLst/>
          </a:prstGeom>
          <a:solidFill>
            <a:srgbClr val="385D8A"/>
          </a:solidFill>
          <a:ln>
            <a:noFill/>
          </a:ln>
        </p:spPr>
        <p:txBody>
          <a:bodyPr spcFirstLastPara="1" wrap="square" lIns="0" tIns="0" rIns="0" bIns="0" anchor="t" anchorCtr="0">
            <a:spAutoFit/>
          </a:bodyPr>
          <a:lstStyle/>
          <a:p>
            <a:pPr marL="1818639" marR="0" lvl="0" indent="0" algn="just" rtl="0">
              <a:lnSpc>
                <a:spcPct val="103061"/>
              </a:lnSpc>
              <a:spcBef>
                <a:spcPts val="0"/>
              </a:spcBef>
              <a:spcAft>
                <a:spcPts val="0"/>
              </a:spcAft>
              <a:buClr>
                <a:srgbClr val="000000"/>
              </a:buClr>
              <a:buSzPts val="2450"/>
              <a:buFont typeface="Arial"/>
              <a:buNone/>
            </a:pPr>
            <a:r>
              <a:rPr lang="en-US" sz="2450" b="1" i="0" u="none" strike="noStrike" cap="none" dirty="0">
                <a:solidFill>
                  <a:srgbClr val="FFFF00"/>
                </a:solidFill>
                <a:latin typeface="Calibri"/>
                <a:ea typeface="Calibri"/>
                <a:cs typeface="Calibri"/>
                <a:sym typeface="Calibri"/>
              </a:rPr>
              <a:t>TREATMENT COURSE</a:t>
            </a:r>
            <a:endParaRPr sz="2450" b="0" i="0" u="none" strike="noStrike" cap="none" dirty="0">
              <a:solidFill>
                <a:schemeClr val="dk1"/>
              </a:solidFill>
              <a:latin typeface="Calibri"/>
              <a:ea typeface="Calibri"/>
              <a:cs typeface="Calibri"/>
              <a:sym typeface="Calibri"/>
            </a:endParaRPr>
          </a:p>
        </p:txBody>
      </p:sp>
      <p:sp>
        <p:nvSpPr>
          <p:cNvPr id="29" name="Google Shape;53;p1">
            <a:extLst>
              <a:ext uri="{FF2B5EF4-FFF2-40B4-BE49-F238E27FC236}">
                <a16:creationId xmlns:a16="http://schemas.microsoft.com/office/drawing/2014/main" id="{B5DD5CA0-D8D6-594A-BDFD-CB06A581EE4C}"/>
              </a:ext>
            </a:extLst>
          </p:cNvPr>
          <p:cNvSpPr txBox="1"/>
          <p:nvPr/>
        </p:nvSpPr>
        <p:spPr>
          <a:xfrm>
            <a:off x="7080249" y="2052587"/>
            <a:ext cx="6119140" cy="388311"/>
          </a:xfrm>
          <a:prstGeom prst="rect">
            <a:avLst/>
          </a:prstGeom>
          <a:solidFill>
            <a:srgbClr val="385D8A"/>
          </a:solidFill>
          <a:ln>
            <a:noFill/>
          </a:ln>
        </p:spPr>
        <p:txBody>
          <a:bodyPr spcFirstLastPara="1" wrap="square" lIns="0" tIns="0" rIns="0" bIns="0" anchor="t" anchorCtr="0">
            <a:spAutoFit/>
          </a:bodyPr>
          <a:lstStyle/>
          <a:p>
            <a:pPr marL="1818639" marR="0" lvl="0" indent="0" rtl="0">
              <a:lnSpc>
                <a:spcPct val="103061"/>
              </a:lnSpc>
              <a:spcBef>
                <a:spcPts val="0"/>
              </a:spcBef>
              <a:spcAft>
                <a:spcPts val="0"/>
              </a:spcAft>
              <a:buClr>
                <a:srgbClr val="000000"/>
              </a:buClr>
              <a:buSzPts val="2450"/>
              <a:buFont typeface="Arial"/>
              <a:buNone/>
            </a:pPr>
            <a:r>
              <a:rPr lang="en-US" sz="2450" b="1" i="0" u="none" strike="noStrike" cap="none" dirty="0">
                <a:solidFill>
                  <a:srgbClr val="FFFF00"/>
                </a:solidFill>
                <a:latin typeface="Calibri"/>
                <a:ea typeface="Calibri"/>
                <a:cs typeface="Calibri"/>
                <a:sym typeface="Calibri"/>
              </a:rPr>
              <a:t>        RESULTS</a:t>
            </a:r>
            <a:endParaRPr sz="2450" b="0" i="0" u="none" strike="noStrike" cap="none" dirty="0">
              <a:solidFill>
                <a:schemeClr val="dk1"/>
              </a:solidFill>
              <a:latin typeface="Calibri"/>
              <a:ea typeface="Calibri"/>
              <a:cs typeface="Calibri"/>
              <a:sym typeface="Calibri"/>
            </a:endParaRPr>
          </a:p>
        </p:txBody>
      </p:sp>
      <p:sp>
        <p:nvSpPr>
          <p:cNvPr id="30" name="Google Shape;53;p1">
            <a:extLst>
              <a:ext uri="{FF2B5EF4-FFF2-40B4-BE49-F238E27FC236}">
                <a16:creationId xmlns:a16="http://schemas.microsoft.com/office/drawing/2014/main" id="{E1344425-AB15-8748-9E6D-D58346D1910A}"/>
              </a:ext>
            </a:extLst>
          </p:cNvPr>
          <p:cNvSpPr txBox="1"/>
          <p:nvPr/>
        </p:nvSpPr>
        <p:spPr>
          <a:xfrm>
            <a:off x="463009" y="2055274"/>
            <a:ext cx="6452483" cy="388311"/>
          </a:xfrm>
          <a:prstGeom prst="rect">
            <a:avLst/>
          </a:prstGeom>
          <a:solidFill>
            <a:srgbClr val="385D8A"/>
          </a:solidFill>
          <a:ln>
            <a:noFill/>
          </a:ln>
        </p:spPr>
        <p:txBody>
          <a:bodyPr spcFirstLastPara="1" wrap="square" lIns="0" tIns="0" rIns="0" bIns="0" anchor="t" anchorCtr="0">
            <a:spAutoFit/>
          </a:bodyPr>
          <a:lstStyle/>
          <a:p>
            <a:pPr marL="1818639" marR="0" lvl="0" indent="0" rtl="0">
              <a:lnSpc>
                <a:spcPct val="103061"/>
              </a:lnSpc>
              <a:spcBef>
                <a:spcPts val="0"/>
              </a:spcBef>
              <a:spcAft>
                <a:spcPts val="0"/>
              </a:spcAft>
              <a:buClr>
                <a:srgbClr val="000000"/>
              </a:buClr>
              <a:buSzPts val="2450"/>
              <a:buFont typeface="Arial"/>
              <a:buNone/>
            </a:pPr>
            <a:r>
              <a:rPr lang="en-US" sz="2450" b="1" i="0" u="none" strike="noStrike" cap="none" dirty="0">
                <a:solidFill>
                  <a:srgbClr val="FFFF00"/>
                </a:solidFill>
                <a:latin typeface="Calibri"/>
                <a:ea typeface="Calibri"/>
                <a:cs typeface="Calibri"/>
                <a:sym typeface="Calibri"/>
              </a:rPr>
              <a:t>        CASE DESCRIPTION</a:t>
            </a:r>
            <a:endParaRPr sz="245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603</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Pneumocystis carinii pneumonia resulting from prolonged course of steroids for COVID-19 pneumonia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Pneumocystis carinii pneumonia resulting from prolonged course of steroids for COVID-19 pneumonia</dc:title>
  <dc:creator>Jay Larson</dc:creator>
  <cp:lastModifiedBy>Ebelynn Skinner</cp:lastModifiedBy>
  <cp:revision>5</cp:revision>
  <dcterms:created xsi:type="dcterms:W3CDTF">2019-03-01T17:46:30Z</dcterms:created>
  <dcterms:modified xsi:type="dcterms:W3CDTF">2021-06-09T21:03:51Z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2017-05-09T00:00:00Z</vt:filetime>
  </property>
  <property fmtid="{D5CDD505-2E9C-101B-9397-08002B2CF9AE}" pid="3" name="Creator">
    <vt:lpwstr>Acrobat PDFMaker 10.1 for PowerPoint</vt:lpwstr>
  </property>
  <property fmtid="{D5CDD505-2E9C-101B-9397-08002B2CF9AE}" pid="4" name="LastSaved">
    <vt:filetime>2019-03-01T00:00:00Z</vt:filetime>
  </property>
</Properties>
</file>