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15081250" cx="20104100"/>
  <p:notesSz cx="20104100" cy="1508125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78">
          <p15:clr>
            <a:srgbClr val="A4A3A4"/>
          </p15:clr>
        </p15:guide>
        <p15:guide id="2" pos="2160">
          <p15:clr>
            <a:srgbClr val="A4A3A4"/>
          </p15:clr>
        </p15:guide>
      </p15:sldGuideLst>
    </p:ext>
    <p:ext uri="http://customooxmlschemas.google.com/">
      <go:slidesCustomData xmlns:go="http://customooxmlschemas.google.com/" r:id="rId7" roundtripDataSignature="AMtx7mh3WmBnI8M0VkObKmWwIHDmUosOp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78"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8712200" cy="7556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1387138" y="0"/>
            <a:ext cx="8712200" cy="75565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659563" y="1885950"/>
            <a:ext cx="6784975" cy="50895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2009775" y="7258050"/>
            <a:ext cx="16084549" cy="5938838"/>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14325600"/>
            <a:ext cx="8712200" cy="7556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1387138" y="14325600"/>
            <a:ext cx="8712200" cy="75565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p1:notes"/>
          <p:cNvSpPr/>
          <p:nvPr>
            <p:ph idx="2" type="sldImg"/>
          </p:nvPr>
        </p:nvSpPr>
        <p:spPr>
          <a:xfrm>
            <a:off x="6659563" y="1885950"/>
            <a:ext cx="6784975" cy="50895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 name="Google Shape;48;p1:notes"/>
          <p:cNvSpPr txBox="1"/>
          <p:nvPr>
            <p:ph idx="1" type="body"/>
          </p:nvPr>
        </p:nvSpPr>
        <p:spPr>
          <a:xfrm>
            <a:off x="2009775" y="7258050"/>
            <a:ext cx="16084549" cy="593883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 name="Google Shape;49;p1:notes"/>
          <p:cNvSpPr txBox="1"/>
          <p:nvPr>
            <p:ph idx="12" type="sldNum"/>
          </p:nvPr>
        </p:nvSpPr>
        <p:spPr>
          <a:xfrm>
            <a:off x="11387138" y="14325600"/>
            <a:ext cx="8712200" cy="75565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3"/>
          <p:cNvSpPr txBox="1"/>
          <p:nvPr>
            <p:ph type="title"/>
          </p:nvPr>
        </p:nvSpPr>
        <p:spPr>
          <a:xfrm>
            <a:off x="2735557" y="257141"/>
            <a:ext cx="14632984" cy="5842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1" i="0" sz="3650">
                <a:solidFill>
                  <a:srgbClr val="FFFF00"/>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 type="body"/>
          </p:nvPr>
        </p:nvSpPr>
        <p:spPr>
          <a:xfrm>
            <a:off x="1005205" y="3468687"/>
            <a:ext cx="18093690" cy="9953625"/>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 name="Google Shape;21;p3"/>
          <p:cNvSpPr txBox="1"/>
          <p:nvPr>
            <p:ph idx="11" type="ftr"/>
          </p:nvPr>
        </p:nvSpPr>
        <p:spPr>
          <a:xfrm>
            <a:off x="6835394" y="14025563"/>
            <a:ext cx="6433312" cy="754062"/>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0" type="dt"/>
          </p:nvPr>
        </p:nvSpPr>
        <p:spPr>
          <a:xfrm>
            <a:off x="1005205" y="14025563"/>
            <a:ext cx="4623943" cy="75406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2" type="sldNum"/>
          </p:nvPr>
        </p:nvSpPr>
        <p:spPr>
          <a:xfrm>
            <a:off x="14474953" y="14025563"/>
            <a:ext cx="4623943" cy="754062"/>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4" name="Shape 24"/>
        <p:cNvGrpSpPr/>
        <p:nvPr/>
      </p:nvGrpSpPr>
      <p:grpSpPr>
        <a:xfrm>
          <a:off x="0" y="0"/>
          <a:ext cx="0" cy="0"/>
          <a:chOff x="0" y="0"/>
          <a:chExt cx="0" cy="0"/>
        </a:xfrm>
      </p:grpSpPr>
      <p:sp>
        <p:nvSpPr>
          <p:cNvPr id="25" name="Google Shape;25;p4"/>
          <p:cNvSpPr txBox="1"/>
          <p:nvPr>
            <p:ph type="ctrTitle"/>
          </p:nvPr>
        </p:nvSpPr>
        <p:spPr>
          <a:xfrm>
            <a:off x="1507807" y="4675187"/>
            <a:ext cx="17088487" cy="316706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subTitle"/>
          </p:nvPr>
        </p:nvSpPr>
        <p:spPr>
          <a:xfrm>
            <a:off x="3015615" y="8445500"/>
            <a:ext cx="14072870" cy="377031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6835394" y="14025563"/>
            <a:ext cx="6433312" cy="754062"/>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0" type="dt"/>
          </p:nvPr>
        </p:nvSpPr>
        <p:spPr>
          <a:xfrm>
            <a:off x="1005205" y="14025563"/>
            <a:ext cx="4623943" cy="75406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2" type="sldNum"/>
          </p:nvPr>
        </p:nvSpPr>
        <p:spPr>
          <a:xfrm>
            <a:off x="14474953" y="14025563"/>
            <a:ext cx="4623943" cy="754062"/>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0" name="Shape 30"/>
        <p:cNvGrpSpPr/>
        <p:nvPr/>
      </p:nvGrpSpPr>
      <p:grpSpPr>
        <a:xfrm>
          <a:off x="0" y="0"/>
          <a:ext cx="0" cy="0"/>
          <a:chOff x="0" y="0"/>
          <a:chExt cx="0" cy="0"/>
        </a:xfrm>
      </p:grpSpPr>
      <p:sp>
        <p:nvSpPr>
          <p:cNvPr id="31" name="Google Shape;31;p5"/>
          <p:cNvSpPr txBox="1"/>
          <p:nvPr>
            <p:ph type="title"/>
          </p:nvPr>
        </p:nvSpPr>
        <p:spPr>
          <a:xfrm>
            <a:off x="2735557" y="257141"/>
            <a:ext cx="14632984" cy="5842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1" i="0" sz="3650">
                <a:solidFill>
                  <a:srgbClr val="FFFF00"/>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1005205" y="3468687"/>
            <a:ext cx="8745284" cy="9953625"/>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3" name="Google Shape;33;p5"/>
          <p:cNvSpPr txBox="1"/>
          <p:nvPr>
            <p:ph idx="2" type="body"/>
          </p:nvPr>
        </p:nvSpPr>
        <p:spPr>
          <a:xfrm>
            <a:off x="10353611" y="3468687"/>
            <a:ext cx="8745284" cy="9953625"/>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4" name="Google Shape;34;p5"/>
          <p:cNvSpPr txBox="1"/>
          <p:nvPr>
            <p:ph idx="11" type="ftr"/>
          </p:nvPr>
        </p:nvSpPr>
        <p:spPr>
          <a:xfrm>
            <a:off x="6835394" y="14025563"/>
            <a:ext cx="6433312" cy="754062"/>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0" type="dt"/>
          </p:nvPr>
        </p:nvSpPr>
        <p:spPr>
          <a:xfrm>
            <a:off x="1005205" y="14025563"/>
            <a:ext cx="4623943" cy="75406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14474953" y="14025563"/>
            <a:ext cx="4623943" cy="754062"/>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37" name="Shape 37"/>
        <p:cNvGrpSpPr/>
        <p:nvPr/>
      </p:nvGrpSpPr>
      <p:grpSpPr>
        <a:xfrm>
          <a:off x="0" y="0"/>
          <a:ext cx="0" cy="0"/>
          <a:chOff x="0" y="0"/>
          <a:chExt cx="0" cy="0"/>
        </a:xfrm>
      </p:grpSpPr>
      <p:sp>
        <p:nvSpPr>
          <p:cNvPr id="38" name="Google Shape;38;p6"/>
          <p:cNvSpPr txBox="1"/>
          <p:nvPr>
            <p:ph type="title"/>
          </p:nvPr>
        </p:nvSpPr>
        <p:spPr>
          <a:xfrm>
            <a:off x="2735557" y="257141"/>
            <a:ext cx="14632984" cy="5842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1" i="0" sz="3650">
                <a:solidFill>
                  <a:srgbClr val="FFFF00"/>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1" type="ftr"/>
          </p:nvPr>
        </p:nvSpPr>
        <p:spPr>
          <a:xfrm>
            <a:off x="6835394" y="14025563"/>
            <a:ext cx="6433312" cy="754062"/>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0" type="dt"/>
          </p:nvPr>
        </p:nvSpPr>
        <p:spPr>
          <a:xfrm>
            <a:off x="1005205" y="14025563"/>
            <a:ext cx="4623943" cy="75406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2" type="sldNum"/>
          </p:nvPr>
        </p:nvSpPr>
        <p:spPr>
          <a:xfrm>
            <a:off x="14474953" y="14025563"/>
            <a:ext cx="4623943" cy="754062"/>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42" name="Shape 42"/>
        <p:cNvGrpSpPr/>
        <p:nvPr/>
      </p:nvGrpSpPr>
      <p:grpSpPr>
        <a:xfrm>
          <a:off x="0" y="0"/>
          <a:ext cx="0" cy="0"/>
          <a:chOff x="0" y="0"/>
          <a:chExt cx="0" cy="0"/>
        </a:xfrm>
      </p:grpSpPr>
      <p:sp>
        <p:nvSpPr>
          <p:cNvPr id="43" name="Google Shape;43;p7"/>
          <p:cNvSpPr txBox="1"/>
          <p:nvPr>
            <p:ph idx="11" type="ftr"/>
          </p:nvPr>
        </p:nvSpPr>
        <p:spPr>
          <a:xfrm>
            <a:off x="6835394" y="14025563"/>
            <a:ext cx="6433312" cy="754062"/>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0" type="dt"/>
          </p:nvPr>
        </p:nvSpPr>
        <p:spPr>
          <a:xfrm>
            <a:off x="1005205" y="14025563"/>
            <a:ext cx="4623943" cy="754062"/>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7"/>
          <p:cNvSpPr txBox="1"/>
          <p:nvPr>
            <p:ph idx="12" type="sldNum"/>
          </p:nvPr>
        </p:nvSpPr>
        <p:spPr>
          <a:xfrm>
            <a:off x="14474953" y="14025563"/>
            <a:ext cx="4623943" cy="754062"/>
          </a:xfrm>
          <a:prstGeom prst="rect">
            <a:avLst/>
          </a:prstGeom>
          <a:noFill/>
          <a:ln>
            <a:noFill/>
          </a:ln>
        </p:spPr>
        <p:txBody>
          <a:bodyPr anchorCtr="0" anchor="t" bIns="0" lIns="0" spcFirstLastPara="1" rIns="0" wrap="square" tIns="0">
            <a:sp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p:nvPr/>
        </p:nvSpPr>
        <p:spPr>
          <a:xfrm>
            <a:off x="19769030" y="1884759"/>
            <a:ext cx="335280" cy="13193394"/>
          </a:xfrm>
          <a:custGeom>
            <a:rect b="b" l="l" r="r" t="t"/>
            <a:pathLst>
              <a:path extrusionOk="0" h="13193394" w="335280">
                <a:moveTo>
                  <a:pt x="0" y="13193315"/>
                </a:moveTo>
                <a:lnTo>
                  <a:pt x="335068" y="13193315"/>
                </a:lnTo>
                <a:lnTo>
                  <a:pt x="335068" y="0"/>
                </a:lnTo>
                <a:lnTo>
                  <a:pt x="0" y="0"/>
                </a:lnTo>
                <a:lnTo>
                  <a:pt x="0" y="13193315"/>
                </a:lnTo>
                <a:close/>
              </a:path>
            </a:pathLst>
          </a:custGeom>
          <a:solidFill>
            <a:srgbClr val="D7E4BD"/>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 name="Google Shape;11;p2"/>
          <p:cNvSpPr/>
          <p:nvPr/>
        </p:nvSpPr>
        <p:spPr>
          <a:xfrm>
            <a:off x="0" y="1884759"/>
            <a:ext cx="335280" cy="13193394"/>
          </a:xfrm>
          <a:custGeom>
            <a:rect b="b" l="l" r="r" t="t"/>
            <a:pathLst>
              <a:path extrusionOk="0" h="13193394" w="335280">
                <a:moveTo>
                  <a:pt x="0" y="13193315"/>
                </a:moveTo>
                <a:lnTo>
                  <a:pt x="335062" y="13193315"/>
                </a:lnTo>
                <a:lnTo>
                  <a:pt x="335062" y="0"/>
                </a:lnTo>
                <a:lnTo>
                  <a:pt x="0" y="0"/>
                </a:lnTo>
                <a:lnTo>
                  <a:pt x="0" y="13193315"/>
                </a:lnTo>
                <a:close/>
              </a:path>
            </a:pathLst>
          </a:custGeom>
          <a:solidFill>
            <a:srgbClr val="D7E4BD"/>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 name="Google Shape;12;p2"/>
          <p:cNvSpPr/>
          <p:nvPr/>
        </p:nvSpPr>
        <p:spPr>
          <a:xfrm>
            <a:off x="0" y="0"/>
            <a:ext cx="20104100" cy="1885314"/>
          </a:xfrm>
          <a:custGeom>
            <a:rect b="b" l="l" r="r" t="t"/>
            <a:pathLst>
              <a:path extrusionOk="0" h="1885314" w="20104100">
                <a:moveTo>
                  <a:pt x="0" y="1884759"/>
                </a:moveTo>
                <a:lnTo>
                  <a:pt x="20104099" y="1884759"/>
                </a:lnTo>
                <a:lnTo>
                  <a:pt x="20104099" y="0"/>
                </a:lnTo>
                <a:lnTo>
                  <a:pt x="0" y="0"/>
                </a:lnTo>
                <a:lnTo>
                  <a:pt x="0" y="1884759"/>
                </a:lnTo>
                <a:close/>
              </a:path>
            </a:pathLst>
          </a:custGeom>
          <a:solidFill>
            <a:srgbClr val="37609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 name="Google Shape;13;p2"/>
          <p:cNvSpPr txBox="1"/>
          <p:nvPr>
            <p:ph type="title"/>
          </p:nvPr>
        </p:nvSpPr>
        <p:spPr>
          <a:xfrm>
            <a:off x="2735557" y="257141"/>
            <a:ext cx="14632984" cy="584200"/>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1" i="0" sz="3650" u="none" cap="none" strike="noStrike">
                <a:solidFill>
                  <a:srgbClr val="FFFF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2"/>
          <p:cNvSpPr txBox="1"/>
          <p:nvPr>
            <p:ph idx="1" type="body"/>
          </p:nvPr>
        </p:nvSpPr>
        <p:spPr>
          <a:xfrm>
            <a:off x="1005205" y="3468687"/>
            <a:ext cx="18093690" cy="9953625"/>
          </a:xfrm>
          <a:prstGeom prst="rect">
            <a:avLst/>
          </a:prstGeom>
          <a:noFill/>
          <a:ln>
            <a:noFill/>
          </a:ln>
        </p:spPr>
        <p:txBody>
          <a:bodyPr anchorCtr="0" anchor="t" bIns="0" lIns="0" spcFirstLastPara="1" rIns="0" wrap="square" tIns="0">
            <a:spAutoFit/>
          </a:bodyPr>
          <a:lstStyle>
            <a:lvl1pPr indent="-228600" lvl="0" marL="457200" marR="0" rtl="0" algn="l">
              <a:spcBef>
                <a:spcPts val="0"/>
              </a:spcBef>
              <a:spcAft>
                <a:spcPts val="0"/>
              </a:spcAft>
              <a:buSzPts val="1400"/>
              <a:buNone/>
              <a:defRPr b="0" i="0" sz="1800" u="none" cap="none" strike="noStrike">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5" name="Google Shape;15;p2"/>
          <p:cNvSpPr txBox="1"/>
          <p:nvPr>
            <p:ph idx="11" type="ftr"/>
          </p:nvPr>
        </p:nvSpPr>
        <p:spPr>
          <a:xfrm>
            <a:off x="6835394" y="14025563"/>
            <a:ext cx="6433312" cy="754062"/>
          </a:xfrm>
          <a:prstGeom prst="rect">
            <a:avLst/>
          </a:prstGeom>
          <a:noFill/>
          <a:ln>
            <a:noFill/>
          </a:ln>
        </p:spPr>
        <p:txBody>
          <a:bodyPr anchorCtr="0" anchor="t" bIns="0" lIns="0" spcFirstLastPara="1" rIns="0" wrap="square" tIns="0">
            <a:spAutoFit/>
          </a:bodyPr>
          <a:lstStyle>
            <a:lvl1pPr lvl="0" marR="0" rtl="0" algn="ctr">
              <a:spcBef>
                <a:spcPts val="0"/>
              </a:spcBef>
              <a:spcAft>
                <a:spcPts val="0"/>
              </a:spcAft>
              <a:buSzPts val="1400"/>
              <a:buNone/>
              <a:defRPr sz="18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2"/>
          <p:cNvSpPr txBox="1"/>
          <p:nvPr>
            <p:ph idx="10" type="dt"/>
          </p:nvPr>
        </p:nvSpPr>
        <p:spPr>
          <a:xfrm>
            <a:off x="1005205" y="14025563"/>
            <a:ext cx="4623943" cy="754062"/>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sz="18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7" name="Google Shape;17;p2"/>
          <p:cNvSpPr txBox="1"/>
          <p:nvPr>
            <p:ph idx="12" type="sldNum"/>
          </p:nvPr>
        </p:nvSpPr>
        <p:spPr>
          <a:xfrm>
            <a:off x="14474953" y="14025563"/>
            <a:ext cx="4623943" cy="754062"/>
          </a:xfrm>
          <a:prstGeom prst="rect">
            <a:avLst/>
          </a:prstGeom>
          <a:noFill/>
          <a:ln>
            <a:noFill/>
          </a:ln>
        </p:spPr>
        <p:txBody>
          <a:bodyPr anchorCtr="0" anchor="t" bIns="0" lIns="0" spcFirstLastPara="1" rIns="0" wrap="square" tIns="0">
            <a:spAutoFit/>
          </a:bodyPr>
          <a:lstStyle>
            <a:lvl1pPr indent="0" lvl="0" marL="0" marR="0" rtl="0" algn="r">
              <a:spcBef>
                <a:spcPts val="0"/>
              </a:spcBef>
              <a:buNone/>
              <a:defRPr sz="1800">
                <a:solidFill>
                  <a:srgbClr val="888888"/>
                </a:solidFill>
                <a:latin typeface="Calibri"/>
                <a:ea typeface="Calibri"/>
                <a:cs typeface="Calibri"/>
                <a:sym typeface="Calibri"/>
              </a:defRPr>
            </a:lvl1pPr>
            <a:lvl2pPr indent="0" lvl="1" marL="0" marR="0" rtl="0" algn="r">
              <a:spcBef>
                <a:spcPts val="0"/>
              </a:spcBef>
              <a:buNone/>
              <a:defRPr sz="1800">
                <a:solidFill>
                  <a:srgbClr val="888888"/>
                </a:solidFill>
                <a:latin typeface="Calibri"/>
                <a:ea typeface="Calibri"/>
                <a:cs typeface="Calibri"/>
                <a:sym typeface="Calibri"/>
              </a:defRPr>
            </a:lvl2pPr>
            <a:lvl3pPr indent="0" lvl="2" marL="0" marR="0" rtl="0" algn="r">
              <a:spcBef>
                <a:spcPts val="0"/>
              </a:spcBef>
              <a:buNone/>
              <a:defRPr sz="1800">
                <a:solidFill>
                  <a:srgbClr val="888888"/>
                </a:solidFill>
                <a:latin typeface="Calibri"/>
                <a:ea typeface="Calibri"/>
                <a:cs typeface="Calibri"/>
                <a:sym typeface="Calibri"/>
              </a:defRPr>
            </a:lvl3pPr>
            <a:lvl4pPr indent="0" lvl="3" marL="0" marR="0" rtl="0" algn="r">
              <a:spcBef>
                <a:spcPts val="0"/>
              </a:spcBef>
              <a:buNone/>
              <a:defRPr sz="1800">
                <a:solidFill>
                  <a:srgbClr val="888888"/>
                </a:solidFill>
                <a:latin typeface="Calibri"/>
                <a:ea typeface="Calibri"/>
                <a:cs typeface="Calibri"/>
                <a:sym typeface="Calibri"/>
              </a:defRPr>
            </a:lvl4pPr>
            <a:lvl5pPr indent="0" lvl="4" marL="0" marR="0" rtl="0" algn="r">
              <a:spcBef>
                <a:spcPts val="0"/>
              </a:spcBef>
              <a:buNone/>
              <a:defRPr sz="1800">
                <a:solidFill>
                  <a:srgbClr val="888888"/>
                </a:solidFill>
                <a:latin typeface="Calibri"/>
                <a:ea typeface="Calibri"/>
                <a:cs typeface="Calibri"/>
                <a:sym typeface="Calibri"/>
              </a:defRPr>
            </a:lvl5pPr>
            <a:lvl6pPr indent="0" lvl="5" marL="0" marR="0" rtl="0" algn="r">
              <a:spcBef>
                <a:spcPts val="0"/>
              </a:spcBef>
              <a:buNone/>
              <a:defRPr sz="1800">
                <a:solidFill>
                  <a:srgbClr val="888888"/>
                </a:solidFill>
                <a:latin typeface="Calibri"/>
                <a:ea typeface="Calibri"/>
                <a:cs typeface="Calibri"/>
                <a:sym typeface="Calibri"/>
              </a:defRPr>
            </a:lvl6pPr>
            <a:lvl7pPr indent="0" lvl="6" marL="0" marR="0" rtl="0" algn="r">
              <a:spcBef>
                <a:spcPts val="0"/>
              </a:spcBef>
              <a:buNone/>
              <a:defRPr sz="1800">
                <a:solidFill>
                  <a:srgbClr val="888888"/>
                </a:solidFill>
                <a:latin typeface="Calibri"/>
                <a:ea typeface="Calibri"/>
                <a:cs typeface="Calibri"/>
                <a:sym typeface="Calibri"/>
              </a:defRPr>
            </a:lvl7pPr>
            <a:lvl8pPr indent="0" lvl="7" marL="0" marR="0" rtl="0" algn="r">
              <a:spcBef>
                <a:spcPts val="0"/>
              </a:spcBef>
              <a:buNone/>
              <a:defRPr sz="1800">
                <a:solidFill>
                  <a:srgbClr val="888888"/>
                </a:solidFill>
                <a:latin typeface="Calibri"/>
                <a:ea typeface="Calibri"/>
                <a:cs typeface="Calibri"/>
                <a:sym typeface="Calibri"/>
              </a:defRPr>
            </a:lvl8pPr>
            <a:lvl9pPr indent="0" lvl="8" marL="0" marR="0" rtl="0" algn="r">
              <a:spcBef>
                <a:spcPts val="0"/>
              </a:spcBef>
              <a:buNone/>
              <a:defRPr sz="18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b="0" u="non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1"/>
          <p:cNvSpPr txBox="1"/>
          <p:nvPr>
            <p:ph type="title"/>
          </p:nvPr>
        </p:nvSpPr>
        <p:spPr>
          <a:xfrm>
            <a:off x="5099050" y="0"/>
            <a:ext cx="9829799" cy="784188"/>
          </a:xfrm>
          <a:prstGeom prst="rect">
            <a:avLst/>
          </a:prstGeom>
          <a:noFill/>
          <a:ln>
            <a:noFill/>
          </a:ln>
        </p:spPr>
        <p:txBody>
          <a:bodyPr anchorCtr="0" anchor="t" bIns="0" lIns="0" spcFirstLastPara="1" rIns="0" wrap="square" tIns="14600">
            <a:spAutoFit/>
          </a:bodyPr>
          <a:lstStyle/>
          <a:p>
            <a:pPr indent="0" lvl="0" marL="12700" rtl="0" algn="ctr">
              <a:lnSpc>
                <a:spcPct val="100000"/>
              </a:lnSpc>
              <a:spcBef>
                <a:spcPts val="0"/>
              </a:spcBef>
              <a:spcAft>
                <a:spcPts val="0"/>
              </a:spcAft>
              <a:buNone/>
            </a:pPr>
            <a:r>
              <a:rPr lang="en-US" sz="5000">
                <a:latin typeface="Calibri"/>
                <a:ea typeface="Calibri"/>
                <a:cs typeface="Calibri"/>
                <a:sym typeface="Calibri"/>
              </a:rPr>
              <a:t>Towering Above the Competition</a:t>
            </a:r>
            <a:endParaRPr sz="5000">
              <a:latin typeface="Calibri"/>
              <a:ea typeface="Calibri"/>
              <a:cs typeface="Calibri"/>
              <a:sym typeface="Calibri"/>
            </a:endParaRPr>
          </a:p>
        </p:txBody>
      </p:sp>
      <p:sp>
        <p:nvSpPr>
          <p:cNvPr id="52" name="Google Shape;52;p1"/>
          <p:cNvSpPr txBox="1"/>
          <p:nvPr/>
        </p:nvSpPr>
        <p:spPr>
          <a:xfrm>
            <a:off x="5098171" y="911225"/>
            <a:ext cx="9906000" cy="816249"/>
          </a:xfrm>
          <a:prstGeom prst="rect">
            <a:avLst/>
          </a:prstGeom>
          <a:noFill/>
          <a:ln>
            <a:noFill/>
          </a:ln>
        </p:spPr>
        <p:txBody>
          <a:bodyPr anchorCtr="0" anchor="t" bIns="0" lIns="0" spcFirstLastPara="1" rIns="0" wrap="square" tIns="12050">
            <a:spAutoFit/>
          </a:bodyPr>
          <a:lstStyle/>
          <a:p>
            <a:pPr indent="0" lvl="0" marL="635" marR="0" rtl="0" algn="ctr">
              <a:lnSpc>
                <a:spcPct val="100000"/>
              </a:lnSpc>
              <a:spcBef>
                <a:spcPts val="0"/>
              </a:spcBef>
              <a:spcAft>
                <a:spcPts val="0"/>
              </a:spcAft>
              <a:buNone/>
            </a:pPr>
            <a:r>
              <a:rPr lang="en-US" sz="2200">
                <a:solidFill>
                  <a:srgbClr val="EBF1DE"/>
                </a:solidFill>
                <a:latin typeface="Calibri"/>
                <a:ea typeface="Calibri"/>
                <a:cs typeface="Calibri"/>
                <a:sym typeface="Calibri"/>
              </a:rPr>
              <a:t>Leticia C. Barksdale MD, Sanmisola George MD, Sarah Duan DO </a:t>
            </a:r>
            <a:endParaRPr sz="2200">
              <a:solidFill>
                <a:schemeClr val="dk1"/>
              </a:solidFill>
              <a:latin typeface="Calibri"/>
              <a:ea typeface="Calibri"/>
              <a:cs typeface="Calibri"/>
              <a:sym typeface="Calibri"/>
            </a:endParaRPr>
          </a:p>
          <a:p>
            <a:pPr indent="0" lvl="0" marL="0" marR="0" rtl="0" algn="ctr">
              <a:lnSpc>
                <a:spcPct val="100000"/>
              </a:lnSpc>
              <a:spcBef>
                <a:spcPts val="30"/>
              </a:spcBef>
              <a:spcAft>
                <a:spcPts val="0"/>
              </a:spcAft>
              <a:buNone/>
            </a:pPr>
            <a:r>
              <a:rPr lang="en-US" sz="3000">
                <a:solidFill>
                  <a:srgbClr val="FFFF00"/>
                </a:solidFill>
                <a:latin typeface="Calibri"/>
                <a:ea typeface="Calibri"/>
                <a:cs typeface="Calibri"/>
                <a:sym typeface="Calibri"/>
              </a:rPr>
              <a:t>RUHS/UCR Sports Medicine Fellowship Program</a:t>
            </a:r>
            <a:endParaRPr sz="3000">
              <a:solidFill>
                <a:srgbClr val="FFFF00"/>
              </a:solidFill>
              <a:latin typeface="Calibri"/>
              <a:ea typeface="Calibri"/>
              <a:cs typeface="Calibri"/>
              <a:sym typeface="Calibri"/>
            </a:endParaRPr>
          </a:p>
        </p:txBody>
      </p:sp>
      <p:sp>
        <p:nvSpPr>
          <p:cNvPr id="53" name="Google Shape;53;p1"/>
          <p:cNvSpPr txBox="1"/>
          <p:nvPr/>
        </p:nvSpPr>
        <p:spPr>
          <a:xfrm>
            <a:off x="13474994" y="10112803"/>
            <a:ext cx="6046776" cy="323422"/>
          </a:xfrm>
          <a:prstGeom prst="rect">
            <a:avLst/>
          </a:prstGeom>
          <a:solidFill>
            <a:srgbClr val="385D8A"/>
          </a:solidFill>
          <a:ln>
            <a:noFill/>
          </a:ln>
        </p:spPr>
        <p:txBody>
          <a:bodyPr anchorCtr="0" anchor="t" bIns="0" lIns="0" spcFirstLastPara="1" rIns="0" wrap="square" tIns="0">
            <a:spAutoFit/>
          </a:bodyPr>
          <a:lstStyle/>
          <a:p>
            <a:pPr indent="0" lvl="0" marL="1818639" marR="0" rtl="0" algn="just">
              <a:lnSpc>
                <a:spcPct val="103061"/>
              </a:lnSpc>
              <a:spcBef>
                <a:spcPts val="0"/>
              </a:spcBef>
              <a:spcAft>
                <a:spcPts val="0"/>
              </a:spcAft>
              <a:buNone/>
            </a:pPr>
            <a:r>
              <a:rPr b="1" lang="en-US" sz="2450">
                <a:solidFill>
                  <a:srgbClr val="FFFF00"/>
                </a:solidFill>
                <a:latin typeface="Calibri"/>
                <a:ea typeface="Calibri"/>
                <a:cs typeface="Calibri"/>
                <a:sym typeface="Calibri"/>
              </a:rPr>
              <a:t>AUTHOR’S COMMENTS</a:t>
            </a:r>
            <a:endParaRPr sz="2450">
              <a:solidFill>
                <a:schemeClr val="dk1"/>
              </a:solidFill>
              <a:latin typeface="Calibri"/>
              <a:ea typeface="Calibri"/>
              <a:cs typeface="Calibri"/>
              <a:sym typeface="Calibri"/>
            </a:endParaRPr>
          </a:p>
        </p:txBody>
      </p:sp>
      <p:sp>
        <p:nvSpPr>
          <p:cNvPr id="54" name="Google Shape;54;p1"/>
          <p:cNvSpPr/>
          <p:nvPr/>
        </p:nvSpPr>
        <p:spPr>
          <a:xfrm>
            <a:off x="491434" y="177308"/>
            <a:ext cx="1357395" cy="136298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5" name="Google Shape;55;p1"/>
          <p:cNvSpPr/>
          <p:nvPr/>
        </p:nvSpPr>
        <p:spPr>
          <a:xfrm>
            <a:off x="17983903" y="177808"/>
            <a:ext cx="1482214" cy="1462450"/>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56" name="Google Shape;56;p1"/>
          <p:cNvGrpSpPr/>
          <p:nvPr/>
        </p:nvGrpSpPr>
        <p:grpSpPr>
          <a:xfrm>
            <a:off x="450850" y="2047249"/>
            <a:ext cx="6477001" cy="7093589"/>
            <a:chOff x="-3522980" y="5407025"/>
            <a:chExt cx="6031230" cy="7824600"/>
          </a:xfrm>
        </p:grpSpPr>
        <p:sp>
          <p:nvSpPr>
            <p:cNvPr id="57" name="Google Shape;57;p1"/>
            <p:cNvSpPr txBox="1"/>
            <p:nvPr/>
          </p:nvSpPr>
          <p:spPr>
            <a:xfrm>
              <a:off x="-3522980" y="5407025"/>
              <a:ext cx="6031230" cy="332142"/>
            </a:xfrm>
            <a:prstGeom prst="rect">
              <a:avLst/>
            </a:prstGeom>
            <a:solidFill>
              <a:srgbClr val="385D8A"/>
            </a:solidFill>
            <a:ln>
              <a:noFill/>
            </a:ln>
          </p:spPr>
          <p:txBody>
            <a:bodyPr anchorCtr="0" anchor="t" bIns="0" lIns="0" spcFirstLastPara="1" rIns="0" wrap="square" tIns="0">
              <a:spAutoFit/>
            </a:bodyPr>
            <a:lstStyle/>
            <a:p>
              <a:pPr indent="0" lvl="0" marL="1984375" marR="0" rtl="0" algn="just">
                <a:lnSpc>
                  <a:spcPct val="102857"/>
                </a:lnSpc>
                <a:spcBef>
                  <a:spcPts val="0"/>
                </a:spcBef>
                <a:spcAft>
                  <a:spcPts val="0"/>
                </a:spcAft>
                <a:buNone/>
              </a:pPr>
              <a:r>
                <a:rPr b="1" lang="en-US" sz="2450">
                  <a:solidFill>
                    <a:srgbClr val="FFFF00"/>
                  </a:solidFill>
                  <a:latin typeface="Calibri"/>
                  <a:ea typeface="Calibri"/>
                  <a:cs typeface="Calibri"/>
                  <a:sym typeface="Calibri"/>
                </a:rPr>
                <a:t>CASE DESCRIPTION </a:t>
              </a:r>
              <a:endParaRPr b="1" sz="2450">
                <a:solidFill>
                  <a:schemeClr val="dk1"/>
                </a:solidFill>
                <a:latin typeface="Calibri"/>
                <a:ea typeface="Calibri"/>
                <a:cs typeface="Calibri"/>
                <a:sym typeface="Calibri"/>
              </a:endParaRPr>
            </a:p>
          </p:txBody>
        </p:sp>
        <p:sp>
          <p:nvSpPr>
            <p:cNvPr id="58" name="Google Shape;58;p1"/>
            <p:cNvSpPr txBox="1"/>
            <p:nvPr/>
          </p:nvSpPr>
          <p:spPr>
            <a:xfrm>
              <a:off x="-3511550" y="5711825"/>
              <a:ext cx="6008400" cy="7519800"/>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300">
                  <a:solidFill>
                    <a:schemeClr val="dk1"/>
                  </a:solidFill>
                  <a:latin typeface="Calibri"/>
                  <a:ea typeface="Calibri"/>
                  <a:cs typeface="Calibri"/>
                  <a:sym typeface="Calibri"/>
                </a:rPr>
                <a:t>23 yo male with a history of gigantism/acromegaly presented for a routine pre- participation sports physical. At 17 yo he presented to his doctor with complaints of headaches and diaphoresis, and had a history of a 5cm (1.97 in) growth spurt the year prior. A 12mm growth hormone (GH) secreting pituitary macroadenoma was subsequently found on MRI. While he underwent transsphenoidal resection May 15, 2014, he was reported to have a history of residual tumor status post initial resection. Headaches and diaphoresis have since resolved. Review of systems noted no dyspnea, chest pain, arthralgia, polydipsia, hair loss, sensitivity to temperature change, complaint of visual disturbance, neurologic manifestations, ED, weight gain, easy bruising, or change in ring or shoe size. He has no family history of diabetes, thyroid disease, autoimmune disorders or cancers in first-degree relatives.</a:t>
              </a:r>
              <a:endParaRPr/>
            </a:p>
          </p:txBody>
        </p:sp>
      </p:grpSp>
      <p:grpSp>
        <p:nvGrpSpPr>
          <p:cNvPr id="59" name="Google Shape;59;p1"/>
          <p:cNvGrpSpPr/>
          <p:nvPr/>
        </p:nvGrpSpPr>
        <p:grpSpPr>
          <a:xfrm>
            <a:off x="7080250" y="2044700"/>
            <a:ext cx="6096000" cy="11390856"/>
            <a:chOff x="7080250" y="2044700"/>
            <a:chExt cx="6096000" cy="11390856"/>
          </a:xfrm>
        </p:grpSpPr>
        <p:sp>
          <p:nvSpPr>
            <p:cNvPr id="60" name="Google Shape;60;p1"/>
            <p:cNvSpPr/>
            <p:nvPr/>
          </p:nvSpPr>
          <p:spPr>
            <a:xfrm>
              <a:off x="7080250" y="2044700"/>
              <a:ext cx="6096000" cy="314325"/>
            </a:xfrm>
            <a:custGeom>
              <a:rect b="b" l="l" r="r" t="t"/>
              <a:pathLst>
                <a:path extrusionOk="0" h="314325" w="6031230">
                  <a:moveTo>
                    <a:pt x="0" y="0"/>
                  </a:moveTo>
                  <a:lnTo>
                    <a:pt x="6031229" y="0"/>
                  </a:lnTo>
                  <a:lnTo>
                    <a:pt x="6031229" y="314126"/>
                  </a:lnTo>
                  <a:lnTo>
                    <a:pt x="0" y="314126"/>
                  </a:lnTo>
                  <a:lnTo>
                    <a:pt x="0" y="0"/>
                  </a:lnTo>
                  <a:close/>
                </a:path>
              </a:pathLst>
            </a:custGeom>
            <a:solidFill>
              <a:srgbClr val="376092"/>
            </a:solid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2400">
                  <a:solidFill>
                    <a:srgbClr val="FFFF00"/>
                  </a:solidFill>
                  <a:latin typeface="Calibri"/>
                  <a:ea typeface="Calibri"/>
                  <a:cs typeface="Calibri"/>
                  <a:sym typeface="Calibri"/>
                </a:rPr>
                <a:t>TESTS &amp; RESULTS</a:t>
              </a:r>
              <a:endParaRPr b="1" sz="2400">
                <a:solidFill>
                  <a:srgbClr val="FFFF00"/>
                </a:solidFill>
                <a:latin typeface="Calibri"/>
                <a:ea typeface="Calibri"/>
                <a:cs typeface="Calibri"/>
                <a:sym typeface="Calibri"/>
              </a:endParaRPr>
            </a:p>
          </p:txBody>
        </p:sp>
        <p:sp>
          <p:nvSpPr>
            <p:cNvPr id="61" name="Google Shape;61;p1"/>
            <p:cNvSpPr txBox="1"/>
            <p:nvPr/>
          </p:nvSpPr>
          <p:spPr>
            <a:xfrm>
              <a:off x="7080250" y="2355602"/>
              <a:ext cx="6096000" cy="11079954"/>
            </a:xfrm>
            <a:prstGeom prst="rect">
              <a:avLst/>
            </a:prstGeom>
            <a:noFill/>
            <a:ln cap="flat" cmpd="sng" w="9525">
              <a:solidFill>
                <a:srgbClr val="4F81BD"/>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300">
                  <a:solidFill>
                    <a:schemeClr val="dk1"/>
                  </a:solidFill>
                  <a:latin typeface="Calibri"/>
                  <a:ea typeface="Calibri"/>
                  <a:cs typeface="Calibri"/>
                  <a:sym typeface="Calibri"/>
                </a:rPr>
                <a:t>LABS:</a:t>
              </a:r>
              <a:endParaRPr/>
            </a:p>
            <a:p>
              <a:pPr indent="0" lvl="0" marL="0" marR="0" rtl="0" algn="l">
                <a:spcBef>
                  <a:spcPts val="0"/>
                </a:spcBef>
                <a:spcAft>
                  <a:spcPts val="0"/>
                </a:spcAft>
                <a:buNone/>
              </a:pPr>
              <a:r>
                <a:rPr b="1" lang="en-US" sz="2000">
                  <a:solidFill>
                    <a:schemeClr val="dk1"/>
                  </a:solidFill>
                  <a:latin typeface="Calibri"/>
                  <a:ea typeface="Calibri"/>
                  <a:cs typeface="Calibri"/>
                  <a:sym typeface="Calibri"/>
                </a:rPr>
                <a:t>3/2019:</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Testosterone (T)- 354 ng/dL (264-916)</a:t>
              </a:r>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Cortisol- 16.8 ug/DL</a:t>
              </a:r>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Acth- 21.0 pg/ML (7.2-63.3)</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b="1" lang="en-US" sz="2000">
                  <a:solidFill>
                    <a:schemeClr val="dk1"/>
                  </a:solidFill>
                  <a:latin typeface="Calibri"/>
                  <a:ea typeface="Calibri"/>
                  <a:cs typeface="Calibri"/>
                  <a:sym typeface="Calibri"/>
                </a:rPr>
                <a:t>6/21/2019:</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GH- 0.5 ng/mL (0.0-10.0)</a:t>
              </a:r>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Insulin-like Growth Factor (IGF1)- 328 ng/mL (115-355)</a:t>
              </a:r>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T- 357 ng/dL</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b="1" lang="en-US" sz="2000">
                  <a:solidFill>
                    <a:schemeClr val="dk1"/>
                  </a:solidFill>
                  <a:latin typeface="Calibri"/>
                  <a:ea typeface="Calibri"/>
                  <a:cs typeface="Calibri"/>
                  <a:sym typeface="Calibri"/>
                </a:rPr>
                <a:t>11/2019:</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CMP- WNL</a:t>
              </a:r>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GH- 0.4 ng/mL</a:t>
              </a:r>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IGF1- 319 ng/mL</a:t>
              </a:r>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T- 438</a:t>
              </a:r>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TSH- 1.93 uIU/MLÂ </a:t>
              </a:r>
              <a:endParaRPr/>
            </a:p>
            <a:p>
              <a:pPr indent="0" lvl="0" marL="0" marR="0" rtl="0" algn="l">
                <a:spcBef>
                  <a:spcPts val="0"/>
                </a:spcBef>
                <a:spcAft>
                  <a:spcPts val="0"/>
                </a:spcAft>
                <a:buNone/>
              </a:pPr>
              <a:r>
                <a:rPr lang="en-US" sz="2000">
                  <a:solidFill>
                    <a:schemeClr val="dk1"/>
                  </a:solidFill>
                  <a:latin typeface="Calibri"/>
                  <a:ea typeface="Calibri"/>
                  <a:cs typeface="Calibri"/>
                  <a:sym typeface="Calibri"/>
                </a:rPr>
                <a:t>Free T4- 1.48 ng/dLÂ </a:t>
              </a:r>
              <a:endParaRPr/>
            </a:p>
            <a:p>
              <a:pPr indent="0" lvl="0" marL="0" marR="0" rtl="0" algn="l">
                <a:spcBef>
                  <a:spcPts val="0"/>
                </a:spcBef>
                <a:spcAft>
                  <a:spcPts val="0"/>
                </a:spcAft>
                <a:buNone/>
              </a:pPr>
              <a:r>
                <a:t/>
              </a:r>
              <a:endParaRPr sz="2300">
                <a:solidFill>
                  <a:schemeClr val="dk1"/>
                </a:solidFill>
                <a:latin typeface="Calibri"/>
                <a:ea typeface="Calibri"/>
                <a:cs typeface="Calibri"/>
                <a:sym typeface="Calibri"/>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EKG 10/2020:</a:t>
              </a:r>
              <a:r>
                <a:rPr lang="en-US" sz="2300">
                  <a:solidFill>
                    <a:schemeClr val="dk1"/>
                  </a:solidFill>
                  <a:latin typeface="Calibri"/>
                  <a:ea typeface="Calibri"/>
                  <a:cs typeface="Calibri"/>
                  <a:sym typeface="Calibri"/>
                </a:rPr>
                <a:t> HR 48bpm; QTc 412ms</a:t>
              </a:r>
              <a:endParaRPr/>
            </a:p>
            <a:p>
              <a:pPr indent="0" lvl="0" marL="0" marR="0" rtl="0" algn="l">
                <a:spcBef>
                  <a:spcPts val="0"/>
                </a:spcBef>
                <a:spcAft>
                  <a:spcPts val="0"/>
                </a:spcAft>
                <a:buNone/>
              </a:pPr>
              <a:r>
                <a:t/>
              </a:r>
              <a:endParaRPr b="1" sz="23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23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23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300">
                <a:solidFill>
                  <a:schemeClr val="dk1"/>
                </a:solidFill>
                <a:latin typeface="Calibri"/>
                <a:ea typeface="Calibri"/>
                <a:cs typeface="Calibri"/>
                <a:sym typeface="Calibri"/>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IMAGING:</a:t>
              </a:r>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(2014) 6mm residual pituitary tumor</a:t>
              </a:r>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(2015) stable residual tumor</a:t>
              </a:r>
              <a:endParaRPr sz="2400">
                <a:solidFill>
                  <a:schemeClr val="dk1"/>
                </a:solidFill>
                <a:latin typeface="Calibri"/>
                <a:ea typeface="Calibri"/>
                <a:cs typeface="Calibri"/>
                <a:sym typeface="Calibri"/>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(2019) tumor not seen</a:t>
              </a:r>
              <a:endParaRPr/>
            </a:p>
            <a:p>
              <a:pPr indent="0" lvl="0" marL="0" marR="0" rtl="0" algn="l">
                <a:spcBef>
                  <a:spcPts val="0"/>
                </a:spcBef>
                <a:spcAft>
                  <a:spcPts val="0"/>
                </a:spcAft>
                <a:buNone/>
              </a:pPr>
              <a:r>
                <a:t/>
              </a:r>
              <a:endParaRPr b="1" sz="24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24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24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23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300">
                <a:solidFill>
                  <a:schemeClr val="dk1"/>
                </a:solidFill>
                <a:latin typeface="Calibri"/>
                <a:ea typeface="Calibri"/>
                <a:cs typeface="Calibri"/>
                <a:sym typeface="Calibri"/>
              </a:endParaRPr>
            </a:p>
          </p:txBody>
        </p:sp>
      </p:grpSp>
      <p:grpSp>
        <p:nvGrpSpPr>
          <p:cNvPr id="62" name="Google Shape;62;p1"/>
          <p:cNvGrpSpPr/>
          <p:nvPr/>
        </p:nvGrpSpPr>
        <p:grpSpPr>
          <a:xfrm>
            <a:off x="450850" y="9276472"/>
            <a:ext cx="6476999" cy="5731754"/>
            <a:chOff x="662058" y="7940936"/>
            <a:chExt cx="6113391" cy="6790332"/>
          </a:xfrm>
        </p:grpSpPr>
        <p:sp>
          <p:nvSpPr>
            <p:cNvPr id="63" name="Google Shape;63;p1"/>
            <p:cNvSpPr txBox="1"/>
            <p:nvPr/>
          </p:nvSpPr>
          <p:spPr>
            <a:xfrm>
              <a:off x="662058" y="7940936"/>
              <a:ext cx="6107430" cy="393484"/>
            </a:xfrm>
            <a:prstGeom prst="rect">
              <a:avLst/>
            </a:prstGeom>
            <a:solidFill>
              <a:srgbClr val="385D8A"/>
            </a:solidFill>
            <a:ln>
              <a:noFill/>
            </a:ln>
          </p:spPr>
          <p:txBody>
            <a:bodyPr anchorCtr="0" anchor="t" bIns="0" lIns="0" spcFirstLastPara="1" rIns="0" wrap="square" tIns="0">
              <a:spAutoFit/>
            </a:bodyPr>
            <a:lstStyle/>
            <a:p>
              <a:pPr indent="0" lvl="0" marL="1588" marR="0" rtl="0" algn="ctr">
                <a:lnSpc>
                  <a:spcPct val="102857"/>
                </a:lnSpc>
                <a:spcBef>
                  <a:spcPts val="0"/>
                </a:spcBef>
                <a:spcAft>
                  <a:spcPts val="0"/>
                </a:spcAft>
                <a:buNone/>
              </a:pPr>
              <a:r>
                <a:rPr b="1" lang="en-US" sz="2450">
                  <a:solidFill>
                    <a:srgbClr val="FFFF00"/>
                  </a:solidFill>
                  <a:latin typeface="Calibri"/>
                  <a:ea typeface="Calibri"/>
                  <a:cs typeface="Calibri"/>
                  <a:sym typeface="Calibri"/>
                </a:rPr>
                <a:t>PHYSICAL EXAM</a:t>
              </a:r>
              <a:endParaRPr b="1" sz="2450">
                <a:solidFill>
                  <a:srgbClr val="FFFF00"/>
                </a:solidFill>
                <a:latin typeface="Calibri"/>
                <a:ea typeface="Calibri"/>
                <a:cs typeface="Calibri"/>
                <a:sym typeface="Calibri"/>
              </a:endParaRPr>
            </a:p>
          </p:txBody>
        </p:sp>
        <p:sp>
          <p:nvSpPr>
            <p:cNvPr id="64" name="Google Shape;64;p1"/>
            <p:cNvSpPr txBox="1"/>
            <p:nvPr/>
          </p:nvSpPr>
          <p:spPr>
            <a:xfrm>
              <a:off x="662058" y="8332206"/>
              <a:ext cx="6113391" cy="6399061"/>
            </a:xfrm>
            <a:prstGeom prst="rect">
              <a:avLst/>
            </a:prstGeom>
            <a:noFill/>
            <a:ln cap="flat" cmpd="sng" w="9525">
              <a:solidFill>
                <a:srgbClr val="4F81BD"/>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300">
                  <a:solidFill>
                    <a:schemeClr val="dk1"/>
                  </a:solidFill>
                  <a:latin typeface="Calibri"/>
                  <a:ea typeface="Calibri"/>
                  <a:cs typeface="Calibri"/>
                  <a:sym typeface="Calibri"/>
                </a:rPr>
                <a:t>Vital</a:t>
              </a:r>
              <a:r>
                <a:rPr lang="en-US" sz="2300">
                  <a:solidFill>
                    <a:schemeClr val="dk1"/>
                  </a:solidFill>
                  <a:latin typeface="Calibri"/>
                  <a:ea typeface="Calibri"/>
                  <a:cs typeface="Calibri"/>
                  <a:sym typeface="Calibri"/>
                </a:rPr>
                <a:t> </a:t>
              </a:r>
              <a:r>
                <a:rPr b="1" lang="en-US" sz="2300">
                  <a:solidFill>
                    <a:schemeClr val="dk1"/>
                  </a:solidFill>
                  <a:latin typeface="Calibri"/>
                  <a:ea typeface="Calibri"/>
                  <a:cs typeface="Calibri"/>
                  <a:sym typeface="Calibri"/>
                </a:rPr>
                <a:t>signs</a:t>
              </a:r>
              <a:r>
                <a:rPr lang="en-US" sz="2300">
                  <a:solidFill>
                    <a:schemeClr val="dk1"/>
                  </a:solidFill>
                  <a:latin typeface="Calibri"/>
                  <a:ea typeface="Calibri"/>
                  <a:cs typeface="Calibri"/>
                  <a:sym typeface="Calibri"/>
                </a:rPr>
                <a:t> within normal limits</a:t>
              </a:r>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Appearance</a:t>
              </a:r>
              <a:r>
                <a:rPr lang="en-US" sz="2300">
                  <a:solidFill>
                    <a:schemeClr val="dk1"/>
                  </a:solidFill>
                  <a:latin typeface="Calibri"/>
                  <a:ea typeface="Calibri"/>
                  <a:cs typeface="Calibri"/>
                  <a:sym typeface="Calibri"/>
                </a:rPr>
                <a:t>: 7 ft- 2 in male without any obvious physical deformities.</a:t>
              </a:r>
              <a:endParaRPr sz="2300">
                <a:solidFill>
                  <a:schemeClr val="dk1"/>
                </a:solidFill>
                <a:latin typeface="Calibri"/>
                <a:ea typeface="Calibri"/>
                <a:cs typeface="Calibri"/>
                <a:sym typeface="Calibri"/>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HEENT</a:t>
              </a:r>
              <a:r>
                <a:rPr lang="en-US" sz="2300">
                  <a:solidFill>
                    <a:schemeClr val="dk1"/>
                  </a:solidFill>
                  <a:latin typeface="Calibri"/>
                  <a:ea typeface="Calibri"/>
                  <a:cs typeface="Calibri"/>
                  <a:sym typeface="Calibri"/>
                </a:rPr>
                <a:t>: No prominent craniofacial abnormalities; vision grossly intact, EOMI, neck supple and nontender, throat clear</a:t>
              </a:r>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Cardiac</a:t>
              </a:r>
              <a:r>
                <a:rPr lang="en-US" sz="2300">
                  <a:solidFill>
                    <a:schemeClr val="dk1"/>
                  </a:solidFill>
                  <a:latin typeface="Calibri"/>
                  <a:ea typeface="Calibri"/>
                  <a:cs typeface="Calibri"/>
                  <a:sym typeface="Calibri"/>
                </a:rPr>
                <a:t>: RRR, S1/S2, no murmur</a:t>
              </a:r>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Respiratory</a:t>
              </a:r>
              <a:r>
                <a:rPr lang="en-US" sz="2300">
                  <a:solidFill>
                    <a:schemeClr val="dk1"/>
                  </a:solidFill>
                  <a:latin typeface="Calibri"/>
                  <a:ea typeface="Calibri"/>
                  <a:cs typeface="Calibri"/>
                  <a:sym typeface="Calibri"/>
                </a:rPr>
                <a:t>: CTAB</a:t>
              </a:r>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Abdomen</a:t>
              </a:r>
              <a:r>
                <a:rPr lang="en-US" sz="2300">
                  <a:solidFill>
                    <a:schemeClr val="dk1"/>
                  </a:solidFill>
                  <a:latin typeface="Calibri"/>
                  <a:ea typeface="Calibri"/>
                  <a:cs typeface="Calibri"/>
                  <a:sym typeface="Calibri"/>
                </a:rPr>
                <a:t>: BS x4, soft, nontender, nondistended</a:t>
              </a:r>
              <a:endParaRPr sz="2300">
                <a:solidFill>
                  <a:schemeClr val="dk1"/>
                </a:solidFill>
                <a:latin typeface="Calibri"/>
                <a:ea typeface="Calibri"/>
                <a:cs typeface="Calibri"/>
                <a:sym typeface="Calibri"/>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Skin</a:t>
              </a:r>
              <a:r>
                <a:rPr lang="en-US" sz="2300">
                  <a:solidFill>
                    <a:schemeClr val="dk1"/>
                  </a:solidFill>
                  <a:latin typeface="Calibri"/>
                  <a:ea typeface="Calibri"/>
                  <a:cs typeface="Calibri"/>
                  <a:sym typeface="Calibri"/>
                </a:rPr>
                <a:t>: warm, dry, healed surgical scar of right knee</a:t>
              </a:r>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Musculoskeletal</a:t>
              </a:r>
              <a:r>
                <a:rPr lang="en-US" sz="2300">
                  <a:solidFill>
                    <a:schemeClr val="dk1"/>
                  </a:solidFill>
                  <a:latin typeface="Calibri"/>
                  <a:ea typeface="Calibri"/>
                  <a:cs typeface="Calibri"/>
                  <a:sym typeface="Calibri"/>
                </a:rPr>
                <a:t>: no noted deformities. No tender or swollen joints. Mild crepitus of right knee</a:t>
              </a:r>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Neurological</a:t>
              </a:r>
              <a:r>
                <a:rPr lang="en-US" sz="2300">
                  <a:solidFill>
                    <a:schemeClr val="dk1"/>
                  </a:solidFill>
                  <a:latin typeface="Calibri"/>
                  <a:ea typeface="Calibri"/>
                  <a:cs typeface="Calibri"/>
                  <a:sym typeface="Calibri"/>
                </a:rPr>
                <a:t>: CN grossly intact, strength 5/5 B/L UE and LE, reflexes intact</a:t>
              </a:r>
              <a:endParaRPr/>
            </a:p>
            <a:p>
              <a:pPr indent="0" lvl="0" marL="0" marR="0" rtl="0" algn="l">
                <a:spcBef>
                  <a:spcPts val="0"/>
                </a:spcBef>
                <a:spcAft>
                  <a:spcPts val="0"/>
                </a:spcAft>
                <a:buNone/>
              </a:pPr>
              <a:r>
                <a:rPr b="1" lang="en-US" sz="2300">
                  <a:solidFill>
                    <a:schemeClr val="dk1"/>
                  </a:solidFill>
                  <a:latin typeface="Calibri"/>
                  <a:ea typeface="Calibri"/>
                  <a:cs typeface="Calibri"/>
                  <a:sym typeface="Calibri"/>
                </a:rPr>
                <a:t>Psychiatric</a:t>
              </a:r>
              <a:r>
                <a:rPr lang="en-US" sz="2300">
                  <a:solidFill>
                    <a:schemeClr val="dk1"/>
                  </a:solidFill>
                  <a:latin typeface="Calibri"/>
                  <a:ea typeface="Calibri"/>
                  <a:cs typeface="Calibri"/>
                  <a:sym typeface="Calibri"/>
                </a:rPr>
                <a:t>: normal mood, affect and behavior</a:t>
              </a:r>
              <a:endParaRPr sz="2300">
                <a:solidFill>
                  <a:schemeClr val="dk1"/>
                </a:solidFill>
                <a:latin typeface="Calibri"/>
                <a:ea typeface="Calibri"/>
                <a:cs typeface="Calibri"/>
                <a:sym typeface="Calibri"/>
              </a:endParaRPr>
            </a:p>
          </p:txBody>
        </p:sp>
      </p:grpSp>
      <p:grpSp>
        <p:nvGrpSpPr>
          <p:cNvPr id="65" name="Google Shape;65;p1"/>
          <p:cNvGrpSpPr/>
          <p:nvPr/>
        </p:nvGrpSpPr>
        <p:grpSpPr>
          <a:xfrm>
            <a:off x="13481050" y="4035425"/>
            <a:ext cx="6048001" cy="5962222"/>
            <a:chOff x="13481050" y="3635803"/>
            <a:chExt cx="6048001" cy="5962222"/>
          </a:xfrm>
        </p:grpSpPr>
        <p:sp>
          <p:nvSpPr>
            <p:cNvPr id="66" name="Google Shape;66;p1"/>
            <p:cNvSpPr txBox="1"/>
            <p:nvPr/>
          </p:nvSpPr>
          <p:spPr>
            <a:xfrm>
              <a:off x="13482275" y="3635803"/>
              <a:ext cx="6046776" cy="332142"/>
            </a:xfrm>
            <a:prstGeom prst="rect">
              <a:avLst/>
            </a:prstGeom>
            <a:solidFill>
              <a:srgbClr val="385D8A"/>
            </a:solidFill>
            <a:ln>
              <a:noFill/>
            </a:ln>
          </p:spPr>
          <p:txBody>
            <a:bodyPr anchorCtr="0" anchor="t" bIns="0" lIns="0" spcFirstLastPara="1" rIns="0" wrap="square" tIns="0">
              <a:spAutoFit/>
            </a:bodyPr>
            <a:lstStyle/>
            <a:p>
              <a:pPr indent="0" lvl="0" marL="0" marR="0" rtl="0" algn="ctr">
                <a:lnSpc>
                  <a:spcPct val="102857"/>
                </a:lnSpc>
                <a:spcBef>
                  <a:spcPts val="0"/>
                </a:spcBef>
                <a:spcAft>
                  <a:spcPts val="0"/>
                </a:spcAft>
                <a:buNone/>
              </a:pPr>
              <a:r>
                <a:rPr b="1" lang="en-US" sz="2450">
                  <a:solidFill>
                    <a:srgbClr val="FFFF00"/>
                  </a:solidFill>
                  <a:latin typeface="Calibri"/>
                  <a:ea typeface="Calibri"/>
                  <a:cs typeface="Calibri"/>
                  <a:sym typeface="Calibri"/>
                </a:rPr>
                <a:t>TX COURSE</a:t>
              </a:r>
              <a:endParaRPr b="1" sz="2450">
                <a:solidFill>
                  <a:schemeClr val="dk1"/>
                </a:solidFill>
                <a:latin typeface="Calibri"/>
                <a:ea typeface="Calibri"/>
                <a:cs typeface="Calibri"/>
                <a:sym typeface="Calibri"/>
              </a:endParaRPr>
            </a:p>
          </p:txBody>
        </p:sp>
        <p:sp>
          <p:nvSpPr>
            <p:cNvPr id="67" name="Google Shape;67;p1"/>
            <p:cNvSpPr/>
            <p:nvPr/>
          </p:nvSpPr>
          <p:spPr>
            <a:xfrm>
              <a:off x="13481050" y="3965714"/>
              <a:ext cx="6019800" cy="5632311"/>
            </a:xfrm>
            <a:prstGeom prst="rect">
              <a:avLst/>
            </a:prstGeom>
            <a:noFill/>
            <a:ln cap="flat" cmpd="sng" w="9525">
              <a:solidFill>
                <a:srgbClr val="4F81BD"/>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chemeClr val="dk1"/>
                  </a:solidFill>
                  <a:latin typeface="Calibri"/>
                  <a:ea typeface="Calibri"/>
                  <a:cs typeface="Calibri"/>
                  <a:sym typeface="Calibri"/>
                </a:rPr>
                <a:t>Diagnosis: </a:t>
              </a:r>
              <a:r>
                <a:rPr lang="en-US" sz="2000">
                  <a:solidFill>
                    <a:schemeClr val="dk1"/>
                  </a:solidFill>
                  <a:latin typeface="Calibri"/>
                  <a:ea typeface="Calibri"/>
                  <a:cs typeface="Calibri"/>
                  <a:sym typeface="Calibri"/>
                </a:rPr>
                <a:t>Gigantism/acromegaly secondary to a GH-secreting pituitary tumor (somatotroph tumor)</a:t>
              </a:r>
              <a:endParaRPr/>
            </a:p>
            <a:p>
              <a:pPr indent="0" lvl="0" marL="0" marR="0" rtl="0" algn="l">
                <a:spcBef>
                  <a:spcPts val="0"/>
                </a:spcBef>
                <a:spcAft>
                  <a:spcPts val="0"/>
                </a:spcAft>
                <a:buNone/>
              </a:pPr>
              <a:r>
                <a:rPr b="1" lang="en-US" sz="2000">
                  <a:solidFill>
                    <a:schemeClr val="dk1"/>
                  </a:solidFill>
                  <a:latin typeface="Calibri"/>
                  <a:ea typeface="Calibri"/>
                  <a:cs typeface="Calibri"/>
                  <a:sym typeface="Calibri"/>
                </a:rPr>
                <a:t>Outcome</a:t>
              </a:r>
              <a:r>
                <a:rPr lang="en-US" sz="2000">
                  <a:solidFill>
                    <a:schemeClr val="dk1"/>
                  </a:solidFill>
                  <a:latin typeface="Calibri"/>
                  <a:ea typeface="Calibri"/>
                  <a:cs typeface="Calibri"/>
                  <a:sym typeface="Calibri"/>
                </a:rPr>
                <a:t>: The athlete was placed on a growth hormone antagonist after surgery. His IGF levels are controlled with treatment, but elevated in the 400-500 range without it. He has received pasireotide 20mg injections monthly for the last 2 years. The residual tumor shrunk with treatment and is no longer visible on MRI. He has no adverse effects to treatment and reports no return of initial symptoms. </a:t>
              </a:r>
              <a:br>
                <a:rPr lang="en-US" sz="2000">
                  <a:solidFill>
                    <a:schemeClr val="dk1"/>
                  </a:solidFill>
                  <a:latin typeface="Calibri"/>
                  <a:ea typeface="Calibri"/>
                  <a:cs typeface="Calibri"/>
                  <a:sym typeface="Calibri"/>
                </a:rPr>
              </a:br>
              <a:r>
                <a:rPr b="1" lang="en-US" sz="2000">
                  <a:solidFill>
                    <a:schemeClr val="dk1"/>
                  </a:solidFill>
                  <a:latin typeface="Calibri"/>
                  <a:ea typeface="Calibri"/>
                  <a:cs typeface="Calibri"/>
                  <a:sym typeface="Calibri"/>
                </a:rPr>
                <a:t>Return to Play &amp; Follow-up</a:t>
              </a:r>
              <a:r>
                <a:rPr lang="en-US" sz="2000">
                  <a:solidFill>
                    <a:schemeClr val="dk1"/>
                  </a:solidFill>
                  <a:latin typeface="Calibri"/>
                  <a:ea typeface="Calibri"/>
                  <a:cs typeface="Calibri"/>
                  <a:sym typeface="Calibri"/>
                </a:rPr>
                <a:t>: The athlete is cleared for full competition without restriction. He will continue monthly pasitreotide injections, have labs drawn every 6 months, and receive an annual brain MRI. He is scheduled to follow up with his endocrinologist every 6 months for review of labs and treatment adjustment as indicated. Screening colonoscopy, echocardiogram, and sleep apnea evaluation should also be considered.</a:t>
              </a:r>
              <a:endParaRPr sz="2000">
                <a:solidFill>
                  <a:schemeClr val="dk1"/>
                </a:solidFill>
                <a:latin typeface="Calibri"/>
                <a:ea typeface="Calibri"/>
                <a:cs typeface="Calibri"/>
                <a:sym typeface="Calibri"/>
              </a:endParaRPr>
            </a:p>
          </p:txBody>
        </p:sp>
      </p:grpSp>
      <p:sp>
        <p:nvSpPr>
          <p:cNvPr id="68" name="Google Shape;68;p1"/>
          <p:cNvSpPr txBox="1"/>
          <p:nvPr/>
        </p:nvSpPr>
        <p:spPr>
          <a:xfrm>
            <a:off x="13474994" y="10436225"/>
            <a:ext cx="6023224" cy="4401205"/>
          </a:xfrm>
          <a:prstGeom prst="rect">
            <a:avLst/>
          </a:prstGeom>
          <a:noFill/>
          <a:ln cap="flat" cmpd="sng" w="9525">
            <a:solidFill>
              <a:srgbClr val="4F81BD"/>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Calibri"/>
                <a:ea typeface="Calibri"/>
                <a:cs typeface="Calibri"/>
                <a:sym typeface="Calibri"/>
              </a:rPr>
              <a:t>GH is a naturally occurring hormone that plays an important role in physiological growth. Excess production presents as gigantism or acromegaly. Diagnosis is made by laboratory tests (elevated IGF-1), glucose suppression test, or MRI indicating pituitary tumor (95% of cases). Complications include cardiomegaly, airway narrowing, nerve compression, spinal stenosis, cancers, ect. Mortality is 3 times normal if untreated. Treatment involves the removal of the GH producing structure. Physicians should be aware that many etiologies for accelerated growth exist. Close monitoring should be provided in order to prevent significant health complications from excess GH, whether pathologic or exogenous.</a:t>
            </a:r>
            <a:endParaRPr sz="2000">
              <a:solidFill>
                <a:schemeClr val="dk1"/>
              </a:solidFill>
              <a:latin typeface="Calibri"/>
              <a:ea typeface="Calibri"/>
              <a:cs typeface="Calibri"/>
              <a:sym typeface="Calibri"/>
            </a:endParaRPr>
          </a:p>
        </p:txBody>
      </p:sp>
      <p:grpSp>
        <p:nvGrpSpPr>
          <p:cNvPr id="69" name="Google Shape;69;p1"/>
          <p:cNvGrpSpPr/>
          <p:nvPr/>
        </p:nvGrpSpPr>
        <p:grpSpPr>
          <a:xfrm>
            <a:off x="13481049" y="2054225"/>
            <a:ext cx="6046777" cy="1857947"/>
            <a:chOff x="13530273" y="2177478"/>
            <a:chExt cx="6046777" cy="1857947"/>
          </a:xfrm>
        </p:grpSpPr>
        <p:sp>
          <p:nvSpPr>
            <p:cNvPr id="70" name="Google Shape;70;p1"/>
            <p:cNvSpPr/>
            <p:nvPr/>
          </p:nvSpPr>
          <p:spPr>
            <a:xfrm>
              <a:off x="13545820" y="2509430"/>
              <a:ext cx="6031230" cy="1525995"/>
            </a:xfrm>
            <a:custGeom>
              <a:rect b="b" l="l" r="r" t="t"/>
              <a:pathLst>
                <a:path extrusionOk="0" h="1395730" w="6031230">
                  <a:moveTo>
                    <a:pt x="0" y="0"/>
                  </a:moveTo>
                  <a:lnTo>
                    <a:pt x="6031230" y="0"/>
                  </a:lnTo>
                  <a:lnTo>
                    <a:pt x="6031230" y="1395611"/>
                  </a:lnTo>
                  <a:lnTo>
                    <a:pt x="0" y="1395611"/>
                  </a:lnTo>
                  <a:lnTo>
                    <a:pt x="0" y="0"/>
                  </a:lnTo>
                  <a:close/>
                </a:path>
              </a:pathLst>
            </a:custGeom>
            <a:noFill/>
            <a:ln cap="flat" cmpd="sng" w="9525">
              <a:solidFill>
                <a:srgbClr val="4F81BD"/>
              </a:solidFill>
              <a:prstDash val="solid"/>
              <a:round/>
              <a:headEnd len="sm" w="sm" type="none"/>
              <a:tailEnd len="sm" w="sm" type="none"/>
            </a:ln>
          </p:spPr>
          <p:txBody>
            <a:bodyPr anchorCtr="0" anchor="t" bIns="0" lIns="0" spcFirstLastPara="1" rIns="0" wrap="square" tIns="0">
              <a:noAutofit/>
            </a:bodyPr>
            <a:lstStyle/>
            <a:p>
              <a:pPr indent="-242888" lvl="0" marL="350838" marR="0" rtl="0" algn="l">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Pituitary adenoma; GH-secreting tumor </a:t>
              </a:r>
              <a:endParaRPr sz="2000">
                <a:solidFill>
                  <a:schemeClr val="dk1"/>
                </a:solidFill>
                <a:latin typeface="Calibri"/>
                <a:ea typeface="Calibri"/>
                <a:cs typeface="Calibri"/>
                <a:sym typeface="Calibri"/>
              </a:endParaRPr>
            </a:p>
            <a:p>
              <a:pPr indent="-242888" lvl="0" marL="350838" marR="0" rtl="0" algn="l">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Ectopic Growth hormone-releasing hormone (GHRH)</a:t>
              </a:r>
              <a:endParaRPr/>
            </a:p>
            <a:p>
              <a:pPr indent="-242888" lvl="0" marL="350838" marR="0" rtl="0" algn="l">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Precocious Puberty</a:t>
              </a:r>
              <a:endParaRPr/>
            </a:p>
            <a:p>
              <a:pPr indent="-242888" lvl="0" marL="350838" marR="0" rtl="0" algn="l">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Congenital Adrenal Hyperplasia</a:t>
              </a:r>
              <a:endParaRPr/>
            </a:p>
            <a:p>
              <a:pPr indent="-242888" lvl="0" marL="350838" marR="0" rtl="0" algn="l">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Familial tall stature </a:t>
              </a:r>
              <a:endParaRPr sz="2000">
                <a:solidFill>
                  <a:schemeClr val="dk1"/>
                </a:solidFill>
                <a:latin typeface="Calibri"/>
                <a:ea typeface="Calibri"/>
                <a:cs typeface="Calibri"/>
                <a:sym typeface="Calibri"/>
              </a:endParaRPr>
            </a:p>
          </p:txBody>
        </p:sp>
        <p:sp>
          <p:nvSpPr>
            <p:cNvPr id="71" name="Google Shape;71;p1"/>
            <p:cNvSpPr txBox="1"/>
            <p:nvPr/>
          </p:nvSpPr>
          <p:spPr>
            <a:xfrm>
              <a:off x="13530273" y="2177478"/>
              <a:ext cx="6046776" cy="323422"/>
            </a:xfrm>
            <a:prstGeom prst="rect">
              <a:avLst/>
            </a:prstGeom>
            <a:solidFill>
              <a:srgbClr val="385D8A"/>
            </a:solidFill>
            <a:ln>
              <a:noFill/>
            </a:ln>
          </p:spPr>
          <p:txBody>
            <a:bodyPr anchorCtr="0" anchor="t" bIns="0" lIns="0" spcFirstLastPara="1" rIns="0" wrap="square" tIns="0">
              <a:spAutoFit/>
            </a:bodyPr>
            <a:lstStyle/>
            <a:p>
              <a:pPr indent="0" lvl="0" marL="0" marR="0" rtl="0" algn="ctr">
                <a:lnSpc>
                  <a:spcPct val="102857"/>
                </a:lnSpc>
                <a:spcBef>
                  <a:spcPts val="0"/>
                </a:spcBef>
                <a:spcAft>
                  <a:spcPts val="0"/>
                </a:spcAft>
                <a:buNone/>
              </a:pPr>
              <a:r>
                <a:rPr b="1" lang="en-US" sz="2450">
                  <a:solidFill>
                    <a:srgbClr val="FFFF00"/>
                  </a:solidFill>
                  <a:latin typeface="Calibri"/>
                  <a:ea typeface="Calibri"/>
                  <a:cs typeface="Calibri"/>
                  <a:sym typeface="Calibri"/>
                </a:rPr>
                <a:t>DIFFERENTIAL</a:t>
              </a:r>
              <a:endParaRPr b="1" sz="2450">
                <a:solidFill>
                  <a:schemeClr val="dk1"/>
                </a:solidFill>
                <a:latin typeface="Calibri"/>
                <a:ea typeface="Calibri"/>
                <a:cs typeface="Calibri"/>
                <a:sym typeface="Calibri"/>
              </a:endParaRPr>
            </a:p>
          </p:txBody>
        </p:sp>
      </p:grpSp>
      <p:sp>
        <p:nvSpPr>
          <p:cNvPr id="72" name="Google Shape;72;p1"/>
          <p:cNvSpPr txBox="1"/>
          <p:nvPr/>
        </p:nvSpPr>
        <p:spPr>
          <a:xfrm>
            <a:off x="7080250" y="13484225"/>
            <a:ext cx="6096000" cy="304800"/>
          </a:xfrm>
          <a:prstGeom prst="rect">
            <a:avLst/>
          </a:prstGeom>
          <a:solidFill>
            <a:srgbClr val="385D8A"/>
          </a:solidFill>
          <a:ln>
            <a:noFill/>
          </a:ln>
        </p:spPr>
        <p:txBody>
          <a:bodyPr anchorCtr="0" anchor="t" bIns="0" lIns="0" spcFirstLastPara="1" rIns="0" wrap="square" tIns="0">
            <a:spAutoFit/>
          </a:bodyPr>
          <a:lstStyle/>
          <a:p>
            <a:pPr indent="0" lvl="0" marL="0" marR="0" rtl="0" algn="ctr">
              <a:lnSpc>
                <a:spcPct val="180000"/>
              </a:lnSpc>
              <a:spcBef>
                <a:spcPts val="0"/>
              </a:spcBef>
              <a:spcAft>
                <a:spcPts val="0"/>
              </a:spcAft>
              <a:buNone/>
            </a:pPr>
            <a:r>
              <a:rPr b="1" lang="en-US" sz="1400">
                <a:solidFill>
                  <a:srgbClr val="FFFF00"/>
                </a:solidFill>
                <a:latin typeface="Calibri"/>
                <a:ea typeface="Calibri"/>
                <a:cs typeface="Calibri"/>
                <a:sym typeface="Calibri"/>
              </a:rPr>
              <a:t>REFERENCES</a:t>
            </a:r>
            <a:endParaRPr sz="14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2019-03-01T17:46:30Z</dcterms:created>
  <dc:creator>Jay Larson</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2017-05-09T00:00:00Z</vt:filetime>
  </property>
  <property fmtid="{D5CDD505-2E9C-101B-9397-08002B2CF9AE}" pid="3" name="Creator">
    <vt:lpwstr>Acrobat PDFMaker 10.1 for PowerPoint</vt:lpwstr>
  </property>
  <property fmtid="{D5CDD505-2E9C-101B-9397-08002B2CF9AE}" pid="4" name="LastSaved">
    <vt:filetime>2019-03-01T00:00:00Z</vt:filetime>
  </property>
</Properties>
</file>